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747775"/>
          </p15:clr>
        </p15:guide>
        <p15:guide id="2" pos="162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PCA" initials="T" lastIdx="2" clrIdx="0">
    <p:extLst>
      <p:ext uri="{19B8F6BF-5375-455C-9EA6-DF929625EA0E}">
        <p15:presenceInfo xmlns:p15="http://schemas.microsoft.com/office/powerpoint/2012/main" userId="TP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F3625FD-5C3B-4AF6-AD0F-0DCEFF802BAB}">
  <a:tblStyle styleId="{CF3625FD-5C3B-4AF6-AD0F-0DCEFF802BA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DFD"/>
          </a:solidFill>
        </a:fill>
      </a:tcStyle>
    </a:wholeTbl>
    <a:band1H>
      <a:tcTxStyle/>
      <a:tcStyle>
        <a:tcBdr/>
        <a:fill>
          <a:solidFill>
            <a:srgbClr val="CDD8F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8F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356" y="-1782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7-17T21:48:25.064" idx="1">
    <p:pos x="3186" y="860"/>
    <p:text/>
    <p:extLst>
      <p:ext uri="{C676402C-5697-4E1C-873F-D02D1690AC5C}">
        <p15:threadingInfo xmlns:p15="http://schemas.microsoft.com/office/powerpoint/2012/main" timeZoneBias="-60"/>
      </p:ext>
    </p:extLst>
  </p:cm>
  <p:cm authorId="1" dt="2024-07-17T22:00:11.887" idx="2">
    <p:pos x="3186" y="902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" name="Google Shape;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36" y="1323689"/>
            <a:ext cx="4792838" cy="364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2925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31" y="5038444"/>
            <a:ext cx="4792838" cy="140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75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31" y="3823734"/>
            <a:ext cx="4792838" cy="1496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2025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2249944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788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2"/>
          </p:nvPr>
        </p:nvSpPr>
        <p:spPr>
          <a:xfrm>
            <a:off x="2718225" y="2048844"/>
            <a:ext cx="2249944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788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175331" y="987733"/>
            <a:ext cx="1579500" cy="134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35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"/>
          </p:nvPr>
        </p:nvSpPr>
        <p:spPr>
          <a:xfrm>
            <a:off x="175331" y="2470400"/>
            <a:ext cx="1579500" cy="5652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675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675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675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75765" y="800267"/>
            <a:ext cx="3581888" cy="7272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7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/>
          <p:nvPr/>
        </p:nvSpPr>
        <p:spPr>
          <a:xfrm>
            <a:off x="2571750" y="-222"/>
            <a:ext cx="257175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51425" tIns="51425" rIns="51425" bIns="5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8"/>
              <a:buFont typeface="Arial"/>
              <a:buNone/>
            </a:pPr>
            <a:endParaRPr sz="7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49344" y="2192311"/>
            <a:ext cx="2275425" cy="26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2363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ubTitle" idx="1"/>
          </p:nvPr>
        </p:nvSpPr>
        <p:spPr>
          <a:xfrm>
            <a:off x="149344" y="4983245"/>
            <a:ext cx="2275425" cy="219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181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2"/>
          </p:nvPr>
        </p:nvSpPr>
        <p:spPr>
          <a:xfrm>
            <a:off x="2778469" y="1287244"/>
            <a:ext cx="2158313" cy="6569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175331" y="7521022"/>
            <a:ext cx="3374325" cy="107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 hasCustomPrompt="1"/>
          </p:nvPr>
        </p:nvSpPr>
        <p:spPr>
          <a:xfrm>
            <a:off x="175331" y="1966444"/>
            <a:ext cx="4792838" cy="3490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6750"/>
            </a:lvl9pPr>
          </a:lstStyle>
          <a:p>
            <a:r>
              <a:t>xx%</a:t>
            </a:r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31" y="5603956"/>
            <a:ext cx="4792838" cy="2312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4792838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788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3"/>
              <a:buFont typeface="Arial"/>
              <a:buNone/>
              <a:defRPr sz="56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2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78036"/>
            <a:ext cx="4972046" cy="6385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2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2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9 </a:t>
            </a:r>
            <a:endParaRPr/>
          </a:p>
        </p:txBody>
      </p:sp>
      <p:graphicFrame>
        <p:nvGraphicFramePr>
          <p:cNvPr id="54" name="Google Shape;54;p12"/>
          <p:cNvGraphicFramePr/>
          <p:nvPr>
            <p:extLst>
              <p:ext uri="{D42A27DB-BD31-4B8C-83A1-F6EECF244321}">
                <p14:modId xmlns:p14="http://schemas.microsoft.com/office/powerpoint/2010/main" val="509187816"/>
              </p:ext>
            </p:extLst>
          </p:nvPr>
        </p:nvGraphicFramePr>
        <p:xfrm>
          <a:off x="401246" y="3923270"/>
          <a:ext cx="10445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4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lang="en-GB" sz="1050" b="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b="0" u="none" strike="noStrike" cap="none" dirty="0">
                          <a:solidFill>
                            <a:schemeClr val="dk1"/>
                          </a:solidFill>
                        </a:rPr>
                        <a:t>C pronounced as “</a:t>
                      </a:r>
                      <a:r>
                        <a:rPr lang="en-GB" sz="1050" b="0" u="none" strike="noStrike" cap="none" dirty="0" err="1">
                          <a:solidFill>
                            <a:schemeClr val="dk1"/>
                          </a:solidFill>
                        </a:rPr>
                        <a:t>th</a:t>
                      </a:r>
                      <a:r>
                        <a:rPr lang="en-GB" sz="1050" b="0" u="none" strike="noStrike" cap="none" dirty="0">
                          <a:solidFill>
                            <a:schemeClr val="dk1"/>
                          </a:solidFill>
                        </a:rPr>
                        <a:t>” sound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GB" sz="1050" b="0" u="none" strike="noStrike" cap="none" dirty="0">
                          <a:solidFill>
                            <a:schemeClr val="dk1"/>
                          </a:solidFill>
                        </a:rPr>
                        <a:t>before letters e and I 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Google Shape;55;p12"/>
          <p:cNvGraphicFramePr/>
          <p:nvPr>
            <p:extLst>
              <p:ext uri="{D42A27DB-BD31-4B8C-83A1-F6EECF244321}">
                <p14:modId xmlns:p14="http://schemas.microsoft.com/office/powerpoint/2010/main" val="2264433754"/>
              </p:ext>
            </p:extLst>
          </p:nvPr>
        </p:nvGraphicFramePr>
        <p:xfrm>
          <a:off x="2032150" y="3923270"/>
          <a:ext cx="1079200" cy="2775980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8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present tense of regular verbs 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-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ar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,-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and –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ir</a:t>
                      </a: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present tense of stem-changing verbs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near future tense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preterite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-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ar,er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and –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ir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verbs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Irregular verb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Hacer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in the present and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preterite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tenses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three different tenses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Question words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  <a:endParaRPr lang="en-GB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Google Shape;56;p12"/>
          <p:cNvGraphicFramePr/>
          <p:nvPr>
            <p:extLst>
              <p:ext uri="{D42A27DB-BD31-4B8C-83A1-F6EECF244321}">
                <p14:modId xmlns:p14="http://schemas.microsoft.com/office/powerpoint/2010/main" val="1865059175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Opinions and reactions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Expressions of frequency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Free time activities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Saying what you normally do during the week and when you do them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Cinema and films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Film genres and saying what you are going to watch at the cinema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Saying what you did to celebrate your birthday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Google Shape;57;p12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58" name="Google Shape;58;p12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59" name="Google Shape;59;p12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sp>
        <p:nvSpPr>
          <p:cNvPr id="60" name="Google Shape;60;p12"/>
          <p:cNvSpPr/>
          <p:nvPr/>
        </p:nvSpPr>
        <p:spPr>
          <a:xfrm>
            <a:off x="1697150" y="773186"/>
            <a:ext cx="1749197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2" name="Google Shape;62;p12"/>
          <p:cNvSpPr/>
          <p:nvPr/>
        </p:nvSpPr>
        <p:spPr>
          <a:xfrm>
            <a:off x="401246" y="7151978"/>
            <a:ext cx="4345242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Laudato</a:t>
            </a:r>
            <a:r>
              <a:rPr lang="en-GB" sz="12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200" b="0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</a:t>
            </a:r>
            <a:r>
              <a:rPr lang="en-GB" sz="12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Special Birthday celebrations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1" dirty="0"/>
              <a:t>  </a:t>
            </a:r>
            <a:endParaRPr sz="1200" dirty="0"/>
          </a:p>
        </p:txBody>
      </p:sp>
      <p:sp>
        <p:nvSpPr>
          <p:cNvPr id="63" name="Google Shape;63;p12"/>
          <p:cNvSpPr/>
          <p:nvPr/>
        </p:nvSpPr>
        <p:spPr>
          <a:xfrm>
            <a:off x="253192" y="7555239"/>
            <a:ext cx="466170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Cultural Capital : </a:t>
            </a:r>
            <a:r>
              <a:rPr lang="en-GB" sz="1200" b="0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Quinceañera</a:t>
            </a:r>
            <a:r>
              <a:rPr lang="en-GB" sz="12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Latin America  </a:t>
            </a:r>
            <a:endParaRPr sz="1200" dirty="0"/>
          </a:p>
        </p:txBody>
      </p:sp>
      <p:pic>
        <p:nvPicPr>
          <p:cNvPr id="16" name="Picture 15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7EE1B26E-26BA-4EC3-BC5E-F17138B6FDF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92" y="263579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F508B56-5CF9-47BA-B369-D970594657F1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02920" y="2939626"/>
            <a:ext cx="4114799" cy="6758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E41522-A03A-4472-9839-9FFC2612F34F}"/>
              </a:ext>
            </a:extLst>
          </p:cNvPr>
          <p:cNvSpPr txBox="1"/>
          <p:nvPr/>
        </p:nvSpPr>
        <p:spPr>
          <a:xfrm>
            <a:off x="518160" y="6746795"/>
            <a:ext cx="4046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wellbeing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3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0" y="1418454"/>
            <a:ext cx="4972046" cy="6760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3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9 </a:t>
            </a:r>
            <a:endParaRPr/>
          </a:p>
        </p:txBody>
      </p:sp>
      <p:graphicFrame>
        <p:nvGraphicFramePr>
          <p:cNvPr id="72" name="Google Shape;72;p13"/>
          <p:cNvGraphicFramePr/>
          <p:nvPr>
            <p:extLst>
              <p:ext uri="{D42A27DB-BD31-4B8C-83A1-F6EECF244321}">
                <p14:modId xmlns:p14="http://schemas.microsoft.com/office/powerpoint/2010/main" val="1901997806"/>
              </p:ext>
            </p:extLst>
          </p:nvPr>
        </p:nvGraphicFramePr>
        <p:xfrm>
          <a:off x="401246" y="3923270"/>
          <a:ext cx="1044500" cy="2979180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4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7918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u="none" strike="noStrike" cap="none" dirty="0">
                          <a:solidFill>
                            <a:schemeClr val="dk1"/>
                          </a:solidFill>
                        </a:rPr>
                        <a:t> j pronounced as h </a:t>
                      </a:r>
                      <a:endParaRPr sz="105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Google Shape;73;p13"/>
          <p:cNvGraphicFramePr/>
          <p:nvPr>
            <p:extLst>
              <p:ext uri="{D42A27DB-BD31-4B8C-83A1-F6EECF244321}">
                <p14:modId xmlns:p14="http://schemas.microsoft.com/office/powerpoint/2010/main" val="1012863729"/>
              </p:ext>
            </p:extLst>
          </p:nvPr>
        </p:nvGraphicFramePr>
        <p:xfrm>
          <a:off x="2032150" y="3923270"/>
          <a:ext cx="1079200" cy="2979180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7918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Tener que + infinitive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Adjective agreement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More practice with The near future tense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More practice Using three tenses together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4" name="Google Shape;74;p13"/>
          <p:cNvGraphicFramePr/>
          <p:nvPr>
            <p:extLst>
              <p:ext uri="{D42A27DB-BD31-4B8C-83A1-F6EECF244321}">
                <p14:modId xmlns:p14="http://schemas.microsoft.com/office/powerpoint/2010/main" val="2795379448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Jobs and employment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Hotel jobs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Describing what the job involves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Giving opinions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And justifications 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Describing your attributes and personality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Saying what job you would like to do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Aspirations and Saying what you future will be like high frequency words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5" name="Google Shape;75;p13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1697150" y="775248"/>
            <a:ext cx="174919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A3730D09-0F69-43B1-A218-0C7F932FE36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38" y="301186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ED6E941-D093-4CFD-9935-7417E988E711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87211" y="2910839"/>
            <a:ext cx="4030509" cy="75928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2F7058-CDD5-409D-8EB1-2EA552A2CAB9}"/>
              </a:ext>
            </a:extLst>
          </p:cNvPr>
          <p:cNvSpPr txBox="1"/>
          <p:nvPr/>
        </p:nvSpPr>
        <p:spPr>
          <a:xfrm rot="21386972">
            <a:off x="2114550" y="4114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C2114C-74BE-4776-A0EA-AB7FDBFAF9FE}"/>
              </a:ext>
            </a:extLst>
          </p:cNvPr>
          <p:cNvSpPr txBox="1"/>
          <p:nvPr/>
        </p:nvSpPr>
        <p:spPr>
          <a:xfrm>
            <a:off x="495299" y="7032884"/>
            <a:ext cx="4030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careers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427DE1-1F94-4EE7-83CB-5B1D723DADA5}"/>
              </a:ext>
            </a:extLst>
          </p:cNvPr>
          <p:cNvSpPr txBox="1"/>
          <p:nvPr/>
        </p:nvSpPr>
        <p:spPr>
          <a:xfrm>
            <a:off x="275159" y="7460648"/>
            <a:ext cx="43501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aspirations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8FD7ED-253F-4008-B1B8-160925E67D27}"/>
              </a:ext>
            </a:extLst>
          </p:cNvPr>
          <p:cNvSpPr txBox="1"/>
          <p:nvPr/>
        </p:nvSpPr>
        <p:spPr>
          <a:xfrm>
            <a:off x="99060" y="7888413"/>
            <a:ext cx="4785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authentic texts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4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32560"/>
            <a:ext cx="4972046" cy="655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4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4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9 </a:t>
            </a:r>
            <a:endParaRPr/>
          </a:p>
        </p:txBody>
      </p:sp>
      <p:graphicFrame>
        <p:nvGraphicFramePr>
          <p:cNvPr id="88" name="Google Shape;88;p14"/>
          <p:cNvGraphicFramePr/>
          <p:nvPr>
            <p:extLst>
              <p:ext uri="{D42A27DB-BD31-4B8C-83A1-F6EECF244321}">
                <p14:modId xmlns:p14="http://schemas.microsoft.com/office/powerpoint/2010/main" val="2677298177"/>
              </p:ext>
            </p:extLst>
          </p:nvPr>
        </p:nvGraphicFramePr>
        <p:xfrm>
          <a:off x="401246" y="3923270"/>
          <a:ext cx="10445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4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Further  practice on how to pronounce two vowels next to each other correctly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9" name="Google Shape;89;p14"/>
          <p:cNvGraphicFramePr/>
          <p:nvPr>
            <p:extLst>
              <p:ext uri="{D42A27DB-BD31-4B8C-83A1-F6EECF244321}">
                <p14:modId xmlns:p14="http://schemas.microsoft.com/office/powerpoint/2010/main" val="45197172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Direct object pronoun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Stem changing verbs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jugar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preferir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querer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poder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/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dormir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Reflexive verbs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se debe /no se debe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me </a:t>
                      </a:r>
                      <a:r>
                        <a:rPr lang="en-GB" sz="788" u="none" strike="noStrike" cap="none" dirty="0" err="1">
                          <a:solidFill>
                            <a:schemeClr val="dk1"/>
                          </a:solidFill>
                        </a:rPr>
                        <a:t>duele</a:t>
                      </a: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Revising the imperative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0" name="Google Shape;90;p14"/>
          <p:cNvGraphicFramePr/>
          <p:nvPr>
            <p:extLst>
              <p:ext uri="{D42A27DB-BD31-4B8C-83A1-F6EECF244321}">
                <p14:modId xmlns:p14="http://schemas.microsoft.com/office/powerpoint/2010/main" val="1862894866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Discussing healthy diets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Saying how frequently you eat certain foods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Giving advice on how to stay healthy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Daily routine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Asking and Saying what hurts/ailments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1" name="Google Shape;91;p14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1697150" y="775248"/>
            <a:ext cx="174919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French </a:t>
            </a:r>
            <a:endParaRPr/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6212B449-4887-4261-B0A5-81C8A92FBC9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38" y="327910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3EDE212-309E-43A2-9350-8E9A295A8509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33400" y="3003932"/>
            <a:ext cx="4022889" cy="6509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7E6D2F-800E-452D-969E-31789F8F3A70}"/>
              </a:ext>
            </a:extLst>
          </p:cNvPr>
          <p:cNvSpPr txBox="1"/>
          <p:nvPr/>
        </p:nvSpPr>
        <p:spPr>
          <a:xfrm>
            <a:off x="587211" y="6838818"/>
            <a:ext cx="39690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Health and wellbeing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038D58-9A5A-41DF-884C-2A9F5EE9BE7F}"/>
              </a:ext>
            </a:extLst>
          </p:cNvPr>
          <p:cNvSpPr txBox="1"/>
          <p:nvPr/>
        </p:nvSpPr>
        <p:spPr>
          <a:xfrm>
            <a:off x="401246" y="7212389"/>
            <a:ext cx="4306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caring for oneself and others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3E4E37-432C-46CA-912A-019D45A03CE3}"/>
              </a:ext>
            </a:extLst>
          </p:cNvPr>
          <p:cNvSpPr txBox="1"/>
          <p:nvPr/>
        </p:nvSpPr>
        <p:spPr>
          <a:xfrm>
            <a:off x="167641" y="7658291"/>
            <a:ext cx="4762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Spanish foods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5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85727" y="141845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9 </a:t>
            </a:r>
            <a:endParaRPr/>
          </a:p>
        </p:txBody>
      </p:sp>
      <p:graphicFrame>
        <p:nvGraphicFramePr>
          <p:cNvPr id="104" name="Google Shape;104;p15"/>
          <p:cNvGraphicFramePr/>
          <p:nvPr>
            <p:extLst>
              <p:ext uri="{D42A27DB-BD31-4B8C-83A1-F6EECF244321}">
                <p14:modId xmlns:p14="http://schemas.microsoft.com/office/powerpoint/2010/main" val="1503989778"/>
              </p:ext>
            </p:extLst>
          </p:nvPr>
        </p:nvGraphicFramePr>
        <p:xfrm>
          <a:off x="401246" y="3923270"/>
          <a:ext cx="10445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4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strike="noStrike" cap="none" dirty="0">
                          <a:solidFill>
                            <a:schemeClr val="dk1"/>
                          </a:solidFill>
                        </a:rPr>
                        <a:t>Revising sound c before </a:t>
                      </a:r>
                      <a:r>
                        <a:rPr lang="en-GB" sz="900" b="1" u="none" strike="noStrike" cap="none" dirty="0" err="1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en-GB" sz="900" b="1" u="none" strike="noStrike" cap="none" dirty="0">
                          <a:solidFill>
                            <a:schemeClr val="dk1"/>
                          </a:solidFill>
                        </a:rPr>
                        <a:t> and 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u="none" strike="noStrike" cap="none" dirty="0">
                          <a:solidFill>
                            <a:schemeClr val="dk1"/>
                          </a:solidFill>
                        </a:rPr>
                        <a:t>Practice of soft d 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5" name="Google Shape;105;p15"/>
          <p:cNvGraphicFramePr/>
          <p:nvPr>
            <p:extLst>
              <p:ext uri="{D42A27DB-BD31-4B8C-83A1-F6EECF244321}">
                <p14:modId xmlns:p14="http://schemas.microsoft.com/office/powerpoint/2010/main" val="2836101242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Stem changing verb 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</a:rPr>
                        <a:t>Poder</a:t>
                      </a: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Using the third person forms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Using se </a:t>
                      </a:r>
                      <a:r>
                        <a:rPr lang="en-GB" sz="1050" u="none" strike="noStrike" cap="none" dirty="0" err="1">
                          <a:solidFill>
                            <a:schemeClr val="dk1"/>
                          </a:solidFill>
                        </a:rPr>
                        <a:t>debria</a:t>
                      </a:r>
                      <a:endParaRPr lang="en-GB"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The imperfect tense 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6" name="Google Shape;106;p15"/>
          <p:cNvGraphicFramePr/>
          <p:nvPr>
            <p:extLst>
              <p:ext uri="{D42A27DB-BD31-4B8C-83A1-F6EECF244321}">
                <p14:modId xmlns:p14="http://schemas.microsoft.com/office/powerpoint/2010/main" val="2848180588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Children’s rights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Nationalities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Fair trade recycling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Describing and local area Town/city before and now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 dirty="0">
                          <a:solidFill>
                            <a:schemeClr val="dk1"/>
                          </a:solidFill>
                        </a:rPr>
                        <a:t>High frequency words 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7" name="Google Shape;107;p15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109" name="Google Shape;109;p15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1697150" y="593618"/>
            <a:ext cx="1749197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34A4C593-C66D-4098-9B64-71E779AB841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86" y="332008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36E9FD4-C3B5-44E9-AF64-6ED9D1356DE2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525780" y="2880361"/>
            <a:ext cx="4137660" cy="7505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710A4C-EDCD-46C8-A219-6280039A737F}"/>
              </a:ext>
            </a:extLst>
          </p:cNvPr>
          <p:cNvSpPr txBox="1"/>
          <p:nvPr/>
        </p:nvSpPr>
        <p:spPr>
          <a:xfrm>
            <a:off x="525780" y="6878994"/>
            <a:ext cx="403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British Values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367C50-1CFC-4D3F-91EA-EA6A3EDB8508}"/>
              </a:ext>
            </a:extLst>
          </p:cNvPr>
          <p:cNvSpPr txBox="1"/>
          <p:nvPr/>
        </p:nvSpPr>
        <p:spPr>
          <a:xfrm>
            <a:off x="379086" y="7273250"/>
            <a:ext cx="44243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Si: </a:t>
            </a:r>
            <a:r>
              <a:rPr lang="en-GB" sz="1200" dirty="0"/>
              <a:t>Care for the natural environment and people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D2144A-8078-49BE-8E40-7E76F8A956DF}"/>
              </a:ext>
            </a:extLst>
          </p:cNvPr>
          <p:cNvSpPr txBox="1"/>
          <p:nvPr/>
        </p:nvSpPr>
        <p:spPr>
          <a:xfrm>
            <a:off x="85727" y="7676088"/>
            <a:ext cx="4972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 : Peruvian folk tales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3">
            <a:alphaModFix/>
          </a:blip>
          <a:srcRect b="7474"/>
          <a:stretch/>
        </p:blipFill>
        <p:spPr>
          <a:xfrm>
            <a:off x="106680" y="1426074"/>
            <a:ext cx="4972046" cy="66206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6"/>
          <p:cNvPicPr preferRelativeResize="0"/>
          <p:nvPr/>
        </p:nvPicPr>
        <p:blipFill rotWithShape="1">
          <a:blip r:embed="rId4">
            <a:alphaModFix/>
          </a:blip>
          <a:srcRect l="34260" t="17548" r="32963" b="14020"/>
          <a:stretch/>
        </p:blipFill>
        <p:spPr>
          <a:xfrm>
            <a:off x="4181474" y="171903"/>
            <a:ext cx="876299" cy="960463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6"/>
          <p:cNvSpPr txBox="1"/>
          <p:nvPr/>
        </p:nvSpPr>
        <p:spPr>
          <a:xfrm>
            <a:off x="1419225" y="252028"/>
            <a:ext cx="23050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 9 </a:t>
            </a:r>
            <a:endParaRPr/>
          </a:p>
        </p:txBody>
      </p:sp>
      <p:graphicFrame>
        <p:nvGraphicFramePr>
          <p:cNvPr id="120" name="Google Shape;120;p16"/>
          <p:cNvGraphicFramePr/>
          <p:nvPr>
            <p:extLst>
              <p:ext uri="{D42A27DB-BD31-4B8C-83A1-F6EECF244321}">
                <p14:modId xmlns:p14="http://schemas.microsoft.com/office/powerpoint/2010/main" val="3471229618"/>
              </p:ext>
            </p:extLst>
          </p:nvPr>
        </p:nvGraphicFramePr>
        <p:xfrm>
          <a:off x="401246" y="3923270"/>
          <a:ext cx="10445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4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u="none" strike="noStrike" cap="none" dirty="0">
                          <a:solidFill>
                            <a:schemeClr val="dk1"/>
                          </a:solidFill>
                        </a:rPr>
                        <a:t>Using knowledge of phonics to work out pronunciation and intonation/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050" b="0" u="none" strike="noStrike" cap="none" dirty="0">
                          <a:solidFill>
                            <a:schemeClr val="dk1"/>
                          </a:solidFill>
                        </a:rPr>
                        <a:t>Using knowledge of the key sounds to help sound new words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 b="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1" name="Google Shape;121;p16"/>
          <p:cNvGraphicFramePr/>
          <p:nvPr>
            <p:extLst>
              <p:ext uri="{D42A27DB-BD31-4B8C-83A1-F6EECF244321}">
                <p14:modId xmlns:p14="http://schemas.microsoft.com/office/powerpoint/2010/main" val="285704213"/>
              </p:ext>
            </p:extLst>
          </p:nvPr>
        </p:nvGraphicFramePr>
        <p:xfrm>
          <a:off x="2032150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superlative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comparative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The future tense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three tenses together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Using question forms  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2" name="Google Shape;122;p16"/>
          <p:cNvGraphicFramePr/>
          <p:nvPr>
            <p:extLst>
              <p:ext uri="{D42A27DB-BD31-4B8C-83A1-F6EECF244321}">
                <p14:modId xmlns:p14="http://schemas.microsoft.com/office/powerpoint/2010/main" val="3458444079"/>
              </p:ext>
            </p:extLst>
          </p:nvPr>
        </p:nvGraphicFramePr>
        <p:xfrm>
          <a:off x="3724275" y="3923270"/>
          <a:ext cx="1079200" cy="2823525"/>
        </p:xfrm>
        <a:graphic>
          <a:graphicData uri="http://schemas.openxmlformats.org/drawingml/2006/table">
            <a:tbl>
              <a:tblPr firstRow="1" bandRow="1">
                <a:noFill/>
                <a:tableStyleId>{CF3625FD-5C3B-4AF6-AD0F-0DCEFF802BAB}</a:tableStyleId>
              </a:tblPr>
              <a:tblGrid>
                <a:gridCol w="107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3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Introducing family members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Meeting and greeting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Tourist trip to Madrid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Dialogues in the souvenir shop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Saying what you are planning to visit tomorrow 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High frequency words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788" u="none" strike="noStrike" cap="none" dirty="0">
                          <a:solidFill>
                            <a:schemeClr val="dk1"/>
                          </a:solidFill>
                        </a:rPr>
                        <a:t> </a:t>
                      </a: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788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" name="Google Shape;123;p16"/>
          <p:cNvSpPr txBox="1"/>
          <p:nvPr/>
        </p:nvSpPr>
        <p:spPr>
          <a:xfrm>
            <a:off x="587211" y="3615493"/>
            <a:ext cx="893233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Phonics </a:t>
            </a:r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2206956" y="3630882"/>
            <a:ext cx="89323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Grammar  </a:t>
            </a:r>
            <a:endParaRPr/>
          </a:p>
        </p:txBody>
      </p:sp>
      <p:sp>
        <p:nvSpPr>
          <p:cNvPr id="125" name="Google Shape;125;p16"/>
          <p:cNvSpPr txBox="1"/>
          <p:nvPr/>
        </p:nvSpPr>
        <p:spPr>
          <a:xfrm>
            <a:off x="3853255" y="3653965"/>
            <a:ext cx="89323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Vocabulary   </a:t>
            </a:r>
            <a:endParaRPr/>
          </a:p>
        </p:txBody>
      </p:sp>
      <p:sp>
        <p:nvSpPr>
          <p:cNvPr id="126" name="Google Shape;126;p16"/>
          <p:cNvSpPr/>
          <p:nvPr/>
        </p:nvSpPr>
        <p:spPr>
          <a:xfrm>
            <a:off x="1668086" y="721224"/>
            <a:ext cx="1749197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Pillars of Progression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4">
                    <a:lumMod val="75000"/>
                  </a:schemeClr>
                </a:solidFill>
                <a:sym typeface="Arial"/>
              </a:rPr>
              <a:t>Spanish</a:t>
            </a:r>
            <a:endParaRPr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4" name="Picture 13" descr="C:\Users\TPCA\AppData\Local\Microsoft\Windows\INetCache\Content.MSO\3253DB74.tmp">
            <a:extLst>
              <a:ext uri="{FF2B5EF4-FFF2-40B4-BE49-F238E27FC236}">
                <a16:creationId xmlns:a16="http://schemas.microsoft.com/office/drawing/2014/main" id="{8A5734BF-84D0-4BCA-9782-100C4D93F9D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38" y="425769"/>
            <a:ext cx="83312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0FFB421-63D3-4292-A54E-A7F2C77D22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3" y="2895600"/>
            <a:ext cx="4076700" cy="76667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8EFD6D-A76A-4F1C-A739-21253CDF8CBE}"/>
              </a:ext>
            </a:extLst>
          </p:cNvPr>
          <p:cNvSpPr txBox="1"/>
          <p:nvPr/>
        </p:nvSpPr>
        <p:spPr>
          <a:xfrm>
            <a:off x="587211" y="6853902"/>
            <a:ext cx="4032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PSHE: relationships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CCBB99-31E8-41C8-9FDF-9FAEAC2443C1}"/>
              </a:ext>
            </a:extLst>
          </p:cNvPr>
          <p:cNvSpPr txBox="1"/>
          <p:nvPr/>
        </p:nvSpPr>
        <p:spPr>
          <a:xfrm>
            <a:off x="401246" y="7296422"/>
            <a:ext cx="44022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Laudato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: Family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26C491-9740-4277-B86F-EB5487D0AD95}"/>
              </a:ext>
            </a:extLst>
          </p:cNvPr>
          <p:cNvSpPr txBox="1"/>
          <p:nvPr/>
        </p:nvSpPr>
        <p:spPr>
          <a:xfrm>
            <a:off x="160020" y="7688622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Cultural capital: Madrid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477</Words>
  <Application>Microsoft Office PowerPoint</Application>
  <PresentationFormat>On-screen Show (16:9)</PresentationFormat>
  <Paragraphs>147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NLourenco</dc:creator>
  <cp:lastModifiedBy>TPCA</cp:lastModifiedBy>
  <cp:revision>25</cp:revision>
  <dcterms:modified xsi:type="dcterms:W3CDTF">2024-07-17T21:12:08Z</dcterms:modified>
</cp:coreProperties>
</file>