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9EB1C9-94E9-4FA3-AD24-B4C3065D93E8}">
  <a:tblStyle styleId="{1A9EB1C9-94E9-4FA3-AD24-B4C3065D93E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tcBdr/>
        <a:fill>
          <a:solidFill>
            <a:srgbClr val="CDD8F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8F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156" y="-614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36" y="1323689"/>
            <a:ext cx="4792838" cy="364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31" y="5038444"/>
            <a:ext cx="4792838" cy="140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31" y="3823734"/>
            <a:ext cx="4792838" cy="1496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2718225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75331" y="987733"/>
            <a:ext cx="1579500" cy="134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75331" y="2470400"/>
            <a:ext cx="1579500" cy="5652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75765" y="800267"/>
            <a:ext cx="3581888" cy="727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2571750" y="-222"/>
            <a:ext cx="257175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51425" tIns="51425" rIns="51425" bIns="5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8"/>
              <a:buFont typeface="Arial"/>
              <a:buNone/>
            </a:pPr>
            <a:endParaRPr sz="7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49344" y="2192311"/>
            <a:ext cx="2275425" cy="26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149344" y="4983245"/>
            <a:ext cx="2275425" cy="219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2778469" y="1287244"/>
            <a:ext cx="2158313" cy="656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175331" y="7521022"/>
            <a:ext cx="3374325" cy="107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 hasCustomPrompt="1"/>
          </p:nvPr>
        </p:nvSpPr>
        <p:spPr>
          <a:xfrm>
            <a:off x="175331" y="1966444"/>
            <a:ext cx="4792838" cy="349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9pPr>
          </a:lstStyle>
          <a:p>
            <a:r>
              <a:t>xx%</a:t>
            </a:r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31" y="5603956"/>
            <a:ext cx="4792838" cy="231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4792838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2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2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2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7 </a:t>
            </a:r>
            <a:endParaRPr/>
          </a:p>
        </p:txBody>
      </p:sp>
      <p:graphicFrame>
        <p:nvGraphicFramePr>
          <p:cNvPr id="54" name="Google Shape;54;p12"/>
          <p:cNvGraphicFramePr/>
          <p:nvPr>
            <p:extLst>
              <p:ext uri="{D42A27DB-BD31-4B8C-83A1-F6EECF244321}">
                <p14:modId xmlns:p14="http://schemas.microsoft.com/office/powerpoint/2010/main" val="2150332497"/>
              </p:ext>
            </p:extLst>
          </p:nvPr>
        </p:nvGraphicFramePr>
        <p:xfrm>
          <a:off x="401246" y="3923270"/>
          <a:ext cx="10445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Vowels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 a/e/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/o/u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 h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Diphthongs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ei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ei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eu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ue</a:t>
                      </a:r>
                      <a:endParaRPr lang="en-GB"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 j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2"/>
          <p:cNvGraphicFramePr/>
          <p:nvPr>
            <p:extLst>
              <p:ext uri="{D42A27DB-BD31-4B8C-83A1-F6EECF244321}">
                <p14:modId xmlns:p14="http://schemas.microsoft.com/office/powerpoint/2010/main" val="1783973688"/>
              </p:ext>
            </p:extLst>
          </p:nvPr>
        </p:nvGraphicFramePr>
        <p:xfrm>
          <a:off x="2044700" y="3923270"/>
          <a:ext cx="106665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6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Adjectives ending in a/o/e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8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Adjectival agreement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The indefinite article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8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Regular verbs </a:t>
                      </a:r>
                      <a:r>
                        <a:rPr lang="en-GB" sz="800" u="none" strike="noStrike" cap="none" dirty="0" err="1">
                          <a:solidFill>
                            <a:schemeClr val="dk1"/>
                          </a:solidFill>
                        </a:rPr>
                        <a:t>Hablar</a:t>
                      </a: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 and </a:t>
                      </a:r>
                      <a:r>
                        <a:rPr lang="en-GB" sz="800" u="none" strike="noStrike" cap="none" dirty="0" err="1">
                          <a:solidFill>
                            <a:schemeClr val="dk1"/>
                          </a:solidFill>
                        </a:rPr>
                        <a:t>Vivir</a:t>
                      </a:r>
                      <a:endParaRPr lang="en-GB" sz="8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8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Irregular verbs Ser and Tener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8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u="none" strike="noStrike" cap="none" dirty="0">
                          <a:solidFill>
                            <a:schemeClr val="dk1"/>
                          </a:solidFill>
                        </a:rPr>
                        <a:t>Negative sentences and questions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Google Shape;56;p12"/>
          <p:cNvGraphicFramePr/>
          <p:nvPr>
            <p:extLst>
              <p:ext uri="{D42A27DB-BD31-4B8C-83A1-F6EECF244321}">
                <p14:modId xmlns:p14="http://schemas.microsoft.com/office/powerpoint/2010/main" val="699684279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Greetings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Sports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Family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Personality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Numbers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Months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Pets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Colours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2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58" name="Google Shape;58;p12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61" name="Google Shape;61;p12"/>
          <p:cNvSpPr/>
          <p:nvPr/>
        </p:nvSpPr>
        <p:spPr>
          <a:xfrm>
            <a:off x="1697150" y="622300"/>
            <a:ext cx="1749197" cy="79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955ADAC6-DC8D-41C3-91E8-F102AEB057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4" y="269875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B6CBF44-5974-49EB-8B09-91DB6ACEA8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493" y="3010760"/>
            <a:ext cx="4097107" cy="5739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4EE31D-72F5-47B4-A915-9060535AD508}"/>
              </a:ext>
            </a:extLst>
          </p:cNvPr>
          <p:cNvSpPr txBox="1"/>
          <p:nvPr/>
        </p:nvSpPr>
        <p:spPr>
          <a:xfrm>
            <a:off x="542925" y="6882747"/>
            <a:ext cx="4048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Study skills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7A579A-1A12-40EB-93F5-EF8D184FEA46}"/>
              </a:ext>
            </a:extLst>
          </p:cNvPr>
          <p:cNvSpPr txBox="1"/>
          <p:nvPr/>
        </p:nvSpPr>
        <p:spPr>
          <a:xfrm>
            <a:off x="338138" y="7307034"/>
            <a:ext cx="440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Endangered animals/care for animals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6FB022-FE4D-4B37-988A-DCA6F4D282B3}"/>
              </a:ext>
            </a:extLst>
          </p:cNvPr>
          <p:cNvSpPr txBox="1"/>
          <p:nvPr/>
        </p:nvSpPr>
        <p:spPr>
          <a:xfrm>
            <a:off x="133351" y="7731323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Time capsule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3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7 </a:t>
            </a:r>
            <a:endParaRPr dirty="0"/>
          </a:p>
        </p:txBody>
      </p:sp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4179707560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</a:t>
                      </a: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10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ll</a:t>
                      </a: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10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</a:t>
                      </a: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gi</a:t>
                      </a:r>
                      <a:endParaRPr lang="en-GB"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Google Shape;71;p13"/>
          <p:cNvGraphicFramePr/>
          <p:nvPr>
            <p:extLst>
              <p:ext uri="{D42A27DB-BD31-4B8C-83A1-F6EECF244321}">
                <p14:modId xmlns:p14="http://schemas.microsoft.com/office/powerpoint/2010/main" val="1100405637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present tense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Infinitive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vers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–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ar,er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or-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Stem changing verbs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Important irregular verb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Hacer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Verbs with the infinitive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Google Shape;72;p13"/>
          <p:cNvGraphicFramePr/>
          <p:nvPr>
            <p:extLst>
              <p:ext uri="{D42A27DB-BD31-4B8C-83A1-F6EECF244321}">
                <p14:modId xmlns:p14="http://schemas.microsoft.com/office/powerpoint/2010/main" val="1013138124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Spare time activities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Expressions of frequency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weather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Sports and activities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Days of the week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Question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Google Shape;73;p13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1697150" y="673100"/>
            <a:ext cx="1749197" cy="745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CCC7B373-B895-4F9D-B569-E627E11D8A2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43" y="320675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DCCC78-F469-42DB-91F1-4561E4DC7AF0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1" y="3086100"/>
            <a:ext cx="3946689" cy="5140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C3A32D-6B50-41CA-B8F3-0E115163BDBC}"/>
              </a:ext>
            </a:extLst>
          </p:cNvPr>
          <p:cNvSpPr txBox="1"/>
          <p:nvPr/>
        </p:nvSpPr>
        <p:spPr>
          <a:xfrm>
            <a:off x="547689" y="6878994"/>
            <a:ext cx="4024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Religious celebrations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AD5E40-9BBD-468A-B334-52C4DA15F9D7}"/>
              </a:ext>
            </a:extLst>
          </p:cNvPr>
          <p:cNvSpPr txBox="1"/>
          <p:nvPr/>
        </p:nvSpPr>
        <p:spPr>
          <a:xfrm>
            <a:off x="338139" y="7305158"/>
            <a:ext cx="4408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Celebrating Christmas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6BF660-E27F-4DF3-8AFC-9A9F58F95B13}"/>
              </a:ext>
            </a:extLst>
          </p:cNvPr>
          <p:cNvSpPr txBox="1"/>
          <p:nvPr/>
        </p:nvSpPr>
        <p:spPr>
          <a:xfrm>
            <a:off x="134015" y="7725546"/>
            <a:ext cx="45898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Christmas in Spain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4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7 </a:t>
            </a:r>
            <a:endParaRPr/>
          </a:p>
        </p:txBody>
      </p:sp>
      <p:graphicFrame>
        <p:nvGraphicFramePr>
          <p:cNvPr id="86" name="Google Shape;86;p14"/>
          <p:cNvGraphicFramePr/>
          <p:nvPr>
            <p:extLst>
              <p:ext uri="{D42A27DB-BD31-4B8C-83A1-F6EECF244321}">
                <p14:modId xmlns:p14="http://schemas.microsoft.com/office/powerpoint/2010/main" val="365213469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j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10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</a:t>
                      </a:r>
                      <a:endParaRPr lang="en-GB" sz="11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gi</a:t>
                      </a:r>
                      <a:endParaRPr lang="en-GB" sz="11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Accented vowels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á/é/í/ó/ú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110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</a:t>
                      </a:r>
                      <a:endParaRPr lang="en-GB" sz="11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7" name="Google Shape;87;p14"/>
          <p:cNvGraphicFramePr/>
          <p:nvPr>
            <p:extLst>
              <p:ext uri="{D42A27DB-BD31-4B8C-83A1-F6EECF244321}">
                <p14:modId xmlns:p14="http://schemas.microsoft.com/office/powerpoint/2010/main" val="3910558583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Present tense verbs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ar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,-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–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me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gusta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/me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gustan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definite and indefinite articles a/some/the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Adjective endings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8" name="Google Shape;88;p14"/>
          <p:cNvGraphicFramePr/>
          <p:nvPr>
            <p:extLst>
              <p:ext uri="{D42A27DB-BD31-4B8C-83A1-F6EECF244321}">
                <p14:modId xmlns:p14="http://schemas.microsoft.com/office/powerpoint/2010/main" val="2403976747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School subjects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Opinions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schools amenities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Snack food and drink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Expressions of time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Google Shape;89;p14"/>
          <p:cNvSpPr/>
          <p:nvPr/>
        </p:nvSpPr>
        <p:spPr>
          <a:xfrm>
            <a:off x="1480444" y="635000"/>
            <a:ext cx="1885056" cy="722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Spanish</a:t>
            </a:r>
            <a:endParaRPr lang="en-GB" sz="1400" b="1" i="0" u="none" strike="noStrike" cap="none" dirty="0">
              <a:solidFill>
                <a:schemeClr val="accent4">
                  <a:lumMod val="75000"/>
                </a:schemeClr>
              </a:solidFill>
              <a:sym typeface="Arial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C31B645D-A876-430E-BE78-441EB626201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10" y="427516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E885A89-84A3-459E-A1F8-77446B37B1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211" y="3010759"/>
            <a:ext cx="4048289" cy="5893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19293-8BB1-45BE-8FE0-EB3C4C7C14A8}"/>
              </a:ext>
            </a:extLst>
          </p:cNvPr>
          <p:cNvSpPr txBox="1"/>
          <p:nvPr/>
        </p:nvSpPr>
        <p:spPr>
          <a:xfrm>
            <a:off x="490538" y="6878994"/>
            <a:ext cx="409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Community and responsibility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145CE4-D993-4C26-8AE4-CA0C0D8727A4}"/>
              </a:ext>
            </a:extLst>
          </p:cNvPr>
          <p:cNvSpPr txBox="1"/>
          <p:nvPr/>
        </p:nvSpPr>
        <p:spPr>
          <a:xfrm>
            <a:off x="347663" y="7305158"/>
            <a:ext cx="4455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Right to education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2C42F-8901-4D93-B7F7-EA04FBA0FFFB}"/>
              </a:ext>
            </a:extLst>
          </p:cNvPr>
          <p:cNvSpPr txBox="1"/>
          <p:nvPr/>
        </p:nvSpPr>
        <p:spPr>
          <a:xfrm>
            <a:off x="85727" y="7725546"/>
            <a:ext cx="4924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School in Guatemala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7 </a:t>
            </a:r>
            <a:endParaRPr/>
          </a:p>
        </p:txBody>
      </p:sp>
      <p:graphicFrame>
        <p:nvGraphicFramePr>
          <p:cNvPr id="102" name="Google Shape;102;p15"/>
          <p:cNvGraphicFramePr/>
          <p:nvPr>
            <p:extLst>
              <p:ext uri="{D42A27DB-BD31-4B8C-83A1-F6EECF244321}">
                <p14:modId xmlns:p14="http://schemas.microsoft.com/office/powerpoint/2010/main" val="516762782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Soft/simple 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Hard rolled 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qui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3" name="Google Shape;103;p15"/>
          <p:cNvGraphicFramePr/>
          <p:nvPr>
            <p:extLst>
              <p:ext uri="{D42A27DB-BD31-4B8C-83A1-F6EECF244321}">
                <p14:modId xmlns:p14="http://schemas.microsoft.com/office/powerpoint/2010/main" val="1450080540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Possessive adjectives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Adjective endings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verbTener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Verbs in the third person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Ser and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Estar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4" name="Google Shape;104;p15"/>
          <p:cNvGraphicFramePr/>
          <p:nvPr>
            <p:extLst>
              <p:ext uri="{D42A27DB-BD31-4B8C-83A1-F6EECF244321}">
                <p14:modId xmlns:p14="http://schemas.microsoft.com/office/powerpoint/2010/main" val="4032233050"/>
              </p:ext>
            </p:extLst>
          </p:nvPr>
        </p:nvGraphicFramePr>
        <p:xfrm>
          <a:off x="3724275" y="3923271"/>
          <a:ext cx="1079200" cy="2731529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15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Family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Numbers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Physical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description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Words to describe location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dirty="0"/>
                        <a:t>h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High frequency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5" name="Google Shape;105;p15"/>
          <p:cNvSpPr/>
          <p:nvPr/>
        </p:nvSpPr>
        <p:spPr>
          <a:xfrm>
            <a:off x="1686561" y="673101"/>
            <a:ext cx="1749197" cy="67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Pillars of Progression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 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582E8C18-CF05-401D-BB83-6E583C6C3EE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49" y="299709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15BAAA-34EE-4F83-9DA7-0A0F4D03654C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0" y="3010759"/>
            <a:ext cx="3946689" cy="5893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1251E5-6CF7-4FDB-AC2C-AA972031B4EF}"/>
              </a:ext>
            </a:extLst>
          </p:cNvPr>
          <p:cNvSpPr txBox="1"/>
          <p:nvPr/>
        </p:nvSpPr>
        <p:spPr>
          <a:xfrm>
            <a:off x="519113" y="6878994"/>
            <a:ext cx="4101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Relationships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3E585B-2190-4FA9-976B-B897603E8CD1}"/>
              </a:ext>
            </a:extLst>
          </p:cNvPr>
          <p:cNvSpPr txBox="1"/>
          <p:nvPr/>
        </p:nvSpPr>
        <p:spPr>
          <a:xfrm>
            <a:off x="314326" y="7305158"/>
            <a:ext cx="4432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Family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8F2A84-6771-4B73-AD36-C7DABC38A91D}"/>
              </a:ext>
            </a:extLst>
          </p:cNvPr>
          <p:cNvSpPr txBox="1"/>
          <p:nvPr/>
        </p:nvSpPr>
        <p:spPr>
          <a:xfrm>
            <a:off x="85727" y="7705466"/>
            <a:ext cx="4914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 Capital: Carnival in Cadiz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6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6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7 </a:t>
            </a:r>
            <a:endParaRPr/>
          </a:p>
        </p:txBody>
      </p:sp>
      <p:graphicFrame>
        <p:nvGraphicFramePr>
          <p:cNvPr id="118" name="Google Shape;118;p16"/>
          <p:cNvGraphicFramePr/>
          <p:nvPr>
            <p:extLst>
              <p:ext uri="{D42A27DB-BD31-4B8C-83A1-F6EECF244321}">
                <p14:modId xmlns:p14="http://schemas.microsoft.com/office/powerpoint/2010/main" val="1077191070"/>
              </p:ext>
            </p:extLst>
          </p:nvPr>
        </p:nvGraphicFramePr>
        <p:xfrm>
          <a:off x="40124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Cognates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Stressed /non-stressed syllables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ia</a:t>
                      </a: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ía</a:t>
                      </a: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io</a:t>
                      </a:r>
                      <a:r>
                        <a:rPr lang="en-GB" sz="788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</a:t>
                      </a:r>
                      <a:r>
                        <a:rPr lang="en-GB" sz="788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ió</a:t>
                      </a:r>
                      <a:endParaRPr sz="788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9" name="Google Shape;119;p16"/>
          <p:cNvGraphicFramePr/>
          <p:nvPr>
            <p:extLst>
              <p:ext uri="{D42A27DB-BD31-4B8C-83A1-F6EECF244321}">
                <p14:modId xmlns:p14="http://schemas.microsoft.com/office/powerpoint/2010/main" val="593618784"/>
              </p:ext>
            </p:extLst>
          </p:nvPr>
        </p:nvGraphicFramePr>
        <p:xfrm>
          <a:off x="2032150" y="3923270"/>
          <a:ext cx="111745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11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“</a:t>
                      </a:r>
                      <a:r>
                        <a:rPr lang="en-GB" sz="770" u="none" strike="noStrike" cap="none" dirty="0">
                          <a:solidFill>
                            <a:schemeClr val="dk1"/>
                          </a:solidFill>
                        </a:rPr>
                        <a:t>a”/”some”/”many”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7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Verb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Verb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querer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Near future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two tense together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0" name="Google Shape;120;p16"/>
          <p:cNvGraphicFramePr/>
          <p:nvPr>
            <p:extLst>
              <p:ext uri="{D42A27DB-BD31-4B8C-83A1-F6EECF244321}">
                <p14:modId xmlns:p14="http://schemas.microsoft.com/office/powerpoint/2010/main" val="571248268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{1A9EB1C9-94E9-4FA3-AD24-B4C3065D93E8}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Describing your Town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Telling the time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Café food and drink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activities to do in local area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Sequencers 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1" name="Google Shape;121;p16"/>
          <p:cNvSpPr/>
          <p:nvPr/>
        </p:nvSpPr>
        <p:spPr>
          <a:xfrm>
            <a:off x="1686561" y="673100"/>
            <a:ext cx="1749197" cy="671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23" name="Google Shape;123;p16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5B56E8CA-0B4A-4B7A-8AC0-8F8E8B0F6DC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88" y="361950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5163C2-4D86-4179-88E8-9C0292A2B06C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1" y="3010759"/>
            <a:ext cx="3969078" cy="5309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D4D7A3-A9E3-4363-A785-C1D68877A8B7}"/>
              </a:ext>
            </a:extLst>
          </p:cNvPr>
          <p:cNvSpPr txBox="1"/>
          <p:nvPr/>
        </p:nvSpPr>
        <p:spPr>
          <a:xfrm>
            <a:off x="542925" y="6878994"/>
            <a:ext cx="4071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Local area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8EE3DA-826B-4D98-ABE4-D4C5062EAD24}"/>
              </a:ext>
            </a:extLst>
          </p:cNvPr>
          <p:cNvSpPr txBox="1"/>
          <p:nvPr/>
        </p:nvSpPr>
        <p:spPr>
          <a:xfrm>
            <a:off x="352425" y="7305158"/>
            <a:ext cx="4394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Community engagement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EF5E4-2767-434B-86C4-839F00B7ACF7}"/>
              </a:ext>
            </a:extLst>
          </p:cNvPr>
          <p:cNvSpPr txBox="1"/>
          <p:nvPr/>
        </p:nvSpPr>
        <p:spPr>
          <a:xfrm>
            <a:off x="133350" y="7686754"/>
            <a:ext cx="4872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Spanish festivals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396</Words>
  <Application>Microsoft Office PowerPoint</Application>
  <PresentationFormat>On-screen Show (16:9)</PresentationFormat>
  <Paragraphs>205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NLourenco</dc:creator>
  <cp:lastModifiedBy>TPCA</cp:lastModifiedBy>
  <cp:revision>17</cp:revision>
  <dcterms:modified xsi:type="dcterms:W3CDTF">2024-07-17T22:36:26Z</dcterms:modified>
</cp:coreProperties>
</file>