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59" r:id="rId6"/>
    <p:sldId id="260" r:id="rId7"/>
    <p:sldId id="261" r:id="rId8"/>
    <p:sldId id="263" r:id="rId9"/>
    <p:sldId id="270" r:id="rId10"/>
    <p:sldId id="269" r:id="rId11"/>
    <p:sldId id="267" r:id="rId12"/>
    <p:sldId id="268" r:id="rId13"/>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D85"/>
    <a:srgbClr val="FF66CC"/>
    <a:srgbClr val="BB86D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3" autoAdjust="0"/>
    <p:restoredTop sz="94660"/>
  </p:normalViewPr>
  <p:slideViewPr>
    <p:cSldViewPr snapToGrid="0">
      <p:cViewPr varScale="1">
        <p:scale>
          <a:sx n="74" d="100"/>
          <a:sy n="74" d="100"/>
        </p:scale>
        <p:origin x="3180"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8491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217377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312355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174647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E4D0B2-CB52-4E36-9C52-F3C646415746}"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8658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E4D0B2-CB52-4E36-9C52-F3C646415746}" type="datetimeFigureOut">
              <a:rPr lang="en-GB" smtClean="0"/>
              <a:t>05/07/2022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79183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E4D0B2-CB52-4E36-9C52-F3C646415746}" type="datetimeFigureOut">
              <a:rPr lang="en-GB" smtClean="0"/>
              <a:t>05/07/2022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76106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E4D0B2-CB52-4E36-9C52-F3C646415746}" type="datetimeFigureOut">
              <a:rPr lang="en-GB" smtClean="0"/>
              <a:t>05/07/2022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42407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4D0B2-CB52-4E36-9C52-F3C646415746}" type="datetimeFigureOut">
              <a:rPr lang="en-GB" smtClean="0"/>
              <a:t>05/07/2022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211577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E4D0B2-CB52-4E36-9C52-F3C646415746}" type="datetimeFigureOut">
              <a:rPr lang="en-GB" smtClean="0"/>
              <a:t>05/07/2022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238949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E4D0B2-CB52-4E36-9C52-F3C646415746}" type="datetimeFigureOut">
              <a:rPr lang="en-GB" smtClean="0"/>
              <a:t>05/07/2022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411150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AE4D0B2-CB52-4E36-9C52-F3C646415746}" type="datetimeFigureOut">
              <a:rPr lang="en-GB" smtClean="0"/>
              <a:t>05/07/2022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B05C915-F183-4ABC-983A-BE78641662D2}" type="slidenum">
              <a:rPr lang="en-GB" smtClean="0"/>
              <a:t>‹#›</a:t>
            </a:fld>
            <a:endParaRPr lang="en-GB"/>
          </a:p>
        </p:txBody>
      </p:sp>
    </p:spTree>
    <p:extLst>
      <p:ext uri="{BB962C8B-B14F-4D97-AF65-F5344CB8AC3E}">
        <p14:creationId xmlns:p14="http://schemas.microsoft.com/office/powerpoint/2010/main" val="1020400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7991"/>
            <a:ext cx="6858000" cy="769441"/>
          </a:xfrm>
          <a:prstGeom prst="rect">
            <a:avLst/>
          </a:prstGeom>
          <a:noFill/>
        </p:spPr>
        <p:txBody>
          <a:bodyPr wrap="square" rtlCol="0">
            <a:spAutoFit/>
          </a:bodyPr>
          <a:lstStyle/>
          <a:p>
            <a:pPr algn="ctr"/>
            <a:r>
              <a:rPr lang="en-GB" sz="4400" b="1" dirty="0">
                <a:latin typeface="Calibri Light" panose="020F0302020204030204" pitchFamily="34" charset="0"/>
                <a:cs typeface="Calibri Light" panose="020F0302020204030204" pitchFamily="34" charset="0"/>
              </a:rPr>
              <a:t>The Palmer Catholic Academy</a:t>
            </a:r>
          </a:p>
        </p:txBody>
      </p:sp>
      <p:sp>
        <p:nvSpPr>
          <p:cNvPr id="11" name="TextBox 10"/>
          <p:cNvSpPr txBox="1"/>
          <p:nvPr/>
        </p:nvSpPr>
        <p:spPr>
          <a:xfrm>
            <a:off x="298803" y="6891240"/>
            <a:ext cx="6260392" cy="2246769"/>
          </a:xfrm>
          <a:prstGeom prst="rect">
            <a:avLst/>
          </a:prstGeom>
          <a:noFill/>
          <a:ln w="38100">
            <a:solidFill>
              <a:srgbClr val="682D85"/>
            </a:solidFill>
          </a:ln>
        </p:spPr>
        <p:txBody>
          <a:bodyPr wrap="square" rtlCol="0">
            <a:spAutoFit/>
          </a:bodyPr>
          <a:lstStyle/>
          <a:p>
            <a:pPr algn="ctr"/>
            <a:r>
              <a:rPr lang="en-GB" sz="2000" dirty="0">
                <a:latin typeface="Century Gothic" panose="020B0502020202020204" pitchFamily="34" charset="0"/>
              </a:rPr>
              <a:t>Moving from Primary to Secondary School is an exciting, but sometimes scary time! A new building, new rules, new teachers, new routines and new friends are just some of the changes you will experience but this booklet will help you get used to some of the routines and features of your new school!</a:t>
            </a:r>
          </a:p>
        </p:txBody>
      </p:sp>
      <p:pic>
        <p:nvPicPr>
          <p:cNvPr id="7" name="Picture 6">
            <a:extLst>
              <a:ext uri="{FF2B5EF4-FFF2-40B4-BE49-F238E27FC236}">
                <a16:creationId xmlns:a16="http://schemas.microsoft.com/office/drawing/2014/main" id="{9F12DAE5-7397-4BAD-692D-EA97F33CC62C}"/>
              </a:ext>
            </a:extLst>
          </p:cNvPr>
          <p:cNvPicPr>
            <a:picLocks noChangeAspect="1"/>
          </p:cNvPicPr>
          <p:nvPr/>
        </p:nvPicPr>
        <p:blipFill>
          <a:blip r:embed="rId2"/>
          <a:stretch>
            <a:fillRect/>
          </a:stretch>
        </p:blipFill>
        <p:spPr>
          <a:xfrm>
            <a:off x="2280913" y="2084881"/>
            <a:ext cx="2704551" cy="3310202"/>
          </a:xfrm>
          <a:prstGeom prst="rect">
            <a:avLst/>
          </a:prstGeom>
        </p:spPr>
      </p:pic>
      <p:sp>
        <p:nvSpPr>
          <p:cNvPr id="13" name="TextBox 12">
            <a:extLst>
              <a:ext uri="{FF2B5EF4-FFF2-40B4-BE49-F238E27FC236}">
                <a16:creationId xmlns:a16="http://schemas.microsoft.com/office/drawing/2014/main" id="{BB7BF545-9BC4-9BEA-207F-1AA147800C5D}"/>
              </a:ext>
            </a:extLst>
          </p:cNvPr>
          <p:cNvSpPr txBox="1"/>
          <p:nvPr/>
        </p:nvSpPr>
        <p:spPr>
          <a:xfrm>
            <a:off x="0" y="5686892"/>
            <a:ext cx="6858000" cy="1077218"/>
          </a:xfrm>
          <a:prstGeom prst="rect">
            <a:avLst/>
          </a:prstGeom>
          <a:noFill/>
        </p:spPr>
        <p:txBody>
          <a:bodyPr wrap="square" rtlCol="0">
            <a:spAutoFit/>
          </a:bodyPr>
          <a:lstStyle/>
          <a:p>
            <a:pPr algn="ctr"/>
            <a:r>
              <a:rPr lang="en-GB" sz="3200" b="1" dirty="0">
                <a:latin typeface="Bradley Hand ITC" panose="03070402050302030203" pitchFamily="66" charset="0"/>
              </a:rPr>
              <a:t>All About Me</a:t>
            </a:r>
          </a:p>
          <a:p>
            <a:pPr algn="ctr"/>
            <a:r>
              <a:rPr lang="en-GB" sz="3200" b="1" dirty="0">
                <a:latin typeface="Bradley Hand ITC" panose="03070402050302030203" pitchFamily="66" charset="0"/>
              </a:rPr>
              <a:t>Year 6 Summer Project</a:t>
            </a:r>
          </a:p>
        </p:txBody>
      </p:sp>
    </p:spTree>
    <p:extLst>
      <p:ext uri="{BB962C8B-B14F-4D97-AF65-F5344CB8AC3E}">
        <p14:creationId xmlns:p14="http://schemas.microsoft.com/office/powerpoint/2010/main" val="132580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6250" y="0"/>
            <a:ext cx="5905500" cy="523875"/>
          </a:xfrm>
          <a:prstGeom prst="rect">
            <a:avLst/>
          </a:prstGeom>
        </p:spPr>
      </p:pic>
      <p:sp>
        <p:nvSpPr>
          <p:cNvPr id="7" name="Rectangle 6"/>
          <p:cNvSpPr/>
          <p:nvPr/>
        </p:nvSpPr>
        <p:spPr>
          <a:xfrm>
            <a:off x="76200" y="1383910"/>
            <a:ext cx="6705600" cy="836969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6200" y="569172"/>
            <a:ext cx="6705600" cy="769441"/>
          </a:xfrm>
          <a:prstGeom prst="rect">
            <a:avLst/>
          </a:prstGeom>
        </p:spPr>
        <p:txBody>
          <a:bodyPr wrap="square">
            <a:spAutoFit/>
          </a:bodyPr>
          <a:lstStyle/>
          <a:p>
            <a:r>
              <a:rPr lang="en-GB" sz="1100" dirty="0">
                <a:latin typeface="Century Gothic" panose="020B0502020202020204" pitchFamily="34" charset="0"/>
              </a:rPr>
              <a:t>Getting to The Palmer Catholic Academy safely is just as important as being there. In the box below, draw the route you are going to take to school (whether that’s walking, cycling, driving or by bus). Identify spots where there could be hazards (e.g. busy roads) and explain how you will manage this safely!</a:t>
            </a:r>
          </a:p>
        </p:txBody>
      </p:sp>
    </p:spTree>
    <p:extLst>
      <p:ext uri="{BB962C8B-B14F-4D97-AF65-F5344CB8AC3E}">
        <p14:creationId xmlns:p14="http://schemas.microsoft.com/office/powerpoint/2010/main" val="156043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212" y="51510"/>
            <a:ext cx="6505575" cy="561975"/>
          </a:xfrm>
          <a:prstGeom prst="rect">
            <a:avLst/>
          </a:prstGeom>
        </p:spPr>
      </p:pic>
      <p:pic>
        <p:nvPicPr>
          <p:cNvPr id="7170" name="Picture 2" descr="Colorful Cartoon Soccer Gate. Sport Theme Vector Illustration ..."/>
          <p:cNvPicPr>
            <a:picLocks noChangeAspect="1" noChangeArrowheads="1"/>
          </p:cNvPicPr>
          <p:nvPr/>
        </p:nvPicPr>
        <p:blipFill rotWithShape="1">
          <a:blip r:embed="rId3">
            <a:extLst>
              <a:ext uri="{28A0092B-C50C-407E-A947-70E740481C1C}">
                <a14:useLocalDpi xmlns:a14="http://schemas.microsoft.com/office/drawing/2010/main" val="0"/>
              </a:ext>
            </a:extLst>
          </a:blip>
          <a:srcRect l="3051" t="21451" r="3410" b="22222"/>
          <a:stretch/>
        </p:blipFill>
        <p:spPr bwMode="auto">
          <a:xfrm>
            <a:off x="88105" y="1082717"/>
            <a:ext cx="6681787" cy="40112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569172"/>
            <a:ext cx="6705600" cy="600164"/>
          </a:xfrm>
          <a:prstGeom prst="rect">
            <a:avLst/>
          </a:prstGeom>
        </p:spPr>
        <p:txBody>
          <a:bodyPr wrap="square">
            <a:spAutoFit/>
          </a:bodyPr>
          <a:lstStyle/>
          <a:p>
            <a:pPr algn="ctr"/>
            <a:r>
              <a:rPr lang="en-GB" sz="1100" dirty="0">
                <a:latin typeface="Century Gothic" panose="020B0502020202020204" pitchFamily="34" charset="0"/>
              </a:rPr>
              <a:t>When you go to Secondary School, you will learn a huge number of new skills, and improve skills you have practiced in Primary School. In the goal below, use the list to write in 10 new skills or things you’d like to build on in your years at Secondary School. </a:t>
            </a:r>
          </a:p>
        </p:txBody>
      </p:sp>
      <p:graphicFrame>
        <p:nvGraphicFramePr>
          <p:cNvPr id="5" name="Table 4"/>
          <p:cNvGraphicFramePr>
            <a:graphicFrameLocks noGrp="1"/>
          </p:cNvGraphicFramePr>
          <p:nvPr>
            <p:extLst>
              <p:ext uri="{D42A27DB-BD31-4B8C-83A1-F6EECF244321}">
                <p14:modId xmlns:p14="http://schemas.microsoft.com/office/powerpoint/2010/main" val="3339226672"/>
              </p:ext>
            </p:extLst>
          </p:nvPr>
        </p:nvGraphicFramePr>
        <p:xfrm>
          <a:off x="176211" y="5209672"/>
          <a:ext cx="6505575" cy="4572002"/>
        </p:xfrm>
        <a:graphic>
          <a:graphicData uri="http://schemas.openxmlformats.org/drawingml/2006/table">
            <a:tbl>
              <a:tblPr firstRow="1" bandRow="1">
                <a:tableStyleId>{5C22544A-7EE6-4342-B048-85BDC9FD1C3A}</a:tableStyleId>
              </a:tblPr>
              <a:tblGrid>
                <a:gridCol w="2168525">
                  <a:extLst>
                    <a:ext uri="{9D8B030D-6E8A-4147-A177-3AD203B41FA5}">
                      <a16:colId xmlns:a16="http://schemas.microsoft.com/office/drawing/2014/main" val="20000"/>
                    </a:ext>
                  </a:extLst>
                </a:gridCol>
                <a:gridCol w="2168525">
                  <a:extLst>
                    <a:ext uri="{9D8B030D-6E8A-4147-A177-3AD203B41FA5}">
                      <a16:colId xmlns:a16="http://schemas.microsoft.com/office/drawing/2014/main" val="20001"/>
                    </a:ext>
                  </a:extLst>
                </a:gridCol>
                <a:gridCol w="2168525">
                  <a:extLst>
                    <a:ext uri="{9D8B030D-6E8A-4147-A177-3AD203B41FA5}">
                      <a16:colId xmlns:a16="http://schemas.microsoft.com/office/drawing/2014/main" val="20002"/>
                    </a:ext>
                  </a:extLst>
                </a:gridCol>
              </a:tblGrid>
              <a:tr h="530258">
                <a:tc>
                  <a:txBody>
                    <a:bodyPr/>
                    <a:lstStyle/>
                    <a:p>
                      <a:pPr algn="ctr"/>
                      <a:r>
                        <a:rPr lang="en-GB" sz="1200" b="0" dirty="0">
                          <a:solidFill>
                            <a:schemeClr val="tx1"/>
                          </a:solidFill>
                          <a:latin typeface="Century Gothic" panose="020B0502020202020204" pitchFamily="34" charset="0"/>
                        </a:rPr>
                        <a:t>Be in a school play or production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Speak</a:t>
                      </a:r>
                      <a:r>
                        <a:rPr lang="en-GB" sz="1200" b="0" baseline="0" dirty="0">
                          <a:solidFill>
                            <a:schemeClr val="tx1"/>
                          </a:solidFill>
                          <a:latin typeface="Century Gothic" panose="020B0502020202020204" pitchFamily="34" charset="0"/>
                        </a:rPr>
                        <a:t> another language</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Represent your school in a national competition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0258">
                <a:tc>
                  <a:txBody>
                    <a:bodyPr/>
                    <a:lstStyle/>
                    <a:p>
                      <a:pPr algn="ctr"/>
                      <a:r>
                        <a:rPr lang="en-GB" sz="1200" b="0" dirty="0">
                          <a:solidFill>
                            <a:schemeClr val="tx1"/>
                          </a:solidFill>
                          <a:latin typeface="Century Gothic" panose="020B0502020202020204" pitchFamily="34" charset="0"/>
                        </a:rPr>
                        <a:t>Learn</a:t>
                      </a:r>
                      <a:r>
                        <a:rPr lang="en-GB" sz="1200" b="0" baseline="0" dirty="0">
                          <a:solidFill>
                            <a:schemeClr val="tx1"/>
                          </a:solidFill>
                          <a:latin typeface="Century Gothic" panose="020B0502020202020204" pitchFamily="34" charset="0"/>
                        </a:rPr>
                        <a:t> to play a musical instrument</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Volunteer in the local 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Travel to another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0258">
                <a:tc>
                  <a:txBody>
                    <a:bodyPr/>
                    <a:lstStyle/>
                    <a:p>
                      <a:pPr algn="ctr"/>
                      <a:r>
                        <a:rPr lang="en-GB" sz="1200" b="0" dirty="0">
                          <a:solidFill>
                            <a:schemeClr val="tx1"/>
                          </a:solidFill>
                          <a:latin typeface="Century Gothic" panose="020B0502020202020204" pitchFamily="34" charset="0"/>
                        </a:rPr>
                        <a:t>Play for a school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Learn</a:t>
                      </a:r>
                      <a:r>
                        <a:rPr lang="en-GB" sz="1200" b="0" baseline="0" dirty="0">
                          <a:solidFill>
                            <a:schemeClr val="tx1"/>
                          </a:solidFill>
                          <a:latin typeface="Century Gothic" panose="020B0502020202020204" pitchFamily="34" charset="0"/>
                        </a:rPr>
                        <a:t> how to survive in the wild</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Take care</a:t>
                      </a:r>
                      <a:r>
                        <a:rPr lang="en-GB" sz="1200" b="0" baseline="0" dirty="0">
                          <a:solidFill>
                            <a:schemeClr val="tx1"/>
                          </a:solidFill>
                          <a:latin typeface="Century Gothic" panose="020B0502020202020204" pitchFamily="34" charset="0"/>
                        </a:rPr>
                        <a:t> of the school garden</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0258">
                <a:tc>
                  <a:txBody>
                    <a:bodyPr/>
                    <a:lstStyle/>
                    <a:p>
                      <a:pPr algn="ctr"/>
                      <a:r>
                        <a:rPr lang="en-GB" sz="1200" b="0" dirty="0">
                          <a:solidFill>
                            <a:schemeClr val="tx1"/>
                          </a:solidFill>
                          <a:latin typeface="Century Gothic" panose="020B0502020202020204" pitchFamily="34" charset="0"/>
                        </a:rPr>
                        <a:t>Learn how to manage</a:t>
                      </a:r>
                      <a:r>
                        <a:rPr lang="en-GB" sz="1200" b="0" baseline="0" dirty="0">
                          <a:solidFill>
                            <a:schemeClr val="tx1"/>
                          </a:solidFill>
                          <a:latin typeface="Century Gothic" panose="020B0502020202020204" pitchFamily="34" charset="0"/>
                        </a:rPr>
                        <a:t> money</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Taste food from another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Walk the school</a:t>
                      </a:r>
                      <a:r>
                        <a:rPr lang="en-GB" sz="1200" b="0" baseline="0" dirty="0">
                          <a:solidFill>
                            <a:schemeClr val="tx1"/>
                          </a:solidFill>
                          <a:latin typeface="Century Gothic" panose="020B0502020202020204" pitchFamily="34" charset="0"/>
                        </a:rPr>
                        <a:t> dog</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0258">
                <a:tc>
                  <a:txBody>
                    <a:bodyPr/>
                    <a:lstStyle/>
                    <a:p>
                      <a:pPr algn="ctr"/>
                      <a:r>
                        <a:rPr lang="en-GB" sz="1200" b="0" dirty="0">
                          <a:solidFill>
                            <a:schemeClr val="tx1"/>
                          </a:solidFill>
                          <a:latin typeface="Century Gothic" panose="020B0502020202020204" pitchFamily="34" charset="0"/>
                        </a:rPr>
                        <a:t>Cook</a:t>
                      </a:r>
                      <a:r>
                        <a:rPr lang="en-GB" sz="1200" b="0" baseline="0" dirty="0">
                          <a:solidFill>
                            <a:schemeClr val="tx1"/>
                          </a:solidFill>
                          <a:latin typeface="Century Gothic" panose="020B0502020202020204" pitchFamily="34" charset="0"/>
                        </a:rPr>
                        <a:t> a new meal from scratch</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Read new books</a:t>
                      </a:r>
                      <a:r>
                        <a:rPr lang="en-GB" sz="1200" b="0" baseline="0" dirty="0">
                          <a:solidFill>
                            <a:schemeClr val="tx1"/>
                          </a:solidFill>
                          <a:latin typeface="Century Gothic" panose="020B0502020202020204" pitchFamily="34" charset="0"/>
                        </a:rPr>
                        <a:t> </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Take</a:t>
                      </a:r>
                      <a:r>
                        <a:rPr lang="en-GB" sz="1200" b="0" baseline="0" dirty="0">
                          <a:solidFill>
                            <a:schemeClr val="tx1"/>
                          </a:solidFill>
                          <a:latin typeface="Century Gothic" panose="020B0502020202020204" pitchFamily="34" charset="0"/>
                        </a:rPr>
                        <a:t> part in a fancy dress day</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0098">
                <a:tc>
                  <a:txBody>
                    <a:bodyPr/>
                    <a:lstStyle/>
                    <a:p>
                      <a:pPr algn="ctr"/>
                      <a:r>
                        <a:rPr lang="en-GB" sz="1200" b="0" dirty="0">
                          <a:solidFill>
                            <a:schemeClr val="tx1"/>
                          </a:solidFill>
                          <a:latin typeface="Century Gothic" panose="020B0502020202020204" pitchFamily="34" charset="0"/>
                        </a:rPr>
                        <a:t>Create a</a:t>
                      </a:r>
                      <a:r>
                        <a:rPr lang="en-GB" sz="1200" b="0" baseline="0" dirty="0">
                          <a:solidFill>
                            <a:schemeClr val="tx1"/>
                          </a:solidFill>
                          <a:latin typeface="Century Gothic" panose="020B0502020202020204" pitchFamily="34" charset="0"/>
                        </a:rPr>
                        <a:t> piece of art</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Raise money for charity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Become</a:t>
                      </a:r>
                      <a:r>
                        <a:rPr lang="en-GB" sz="1200" b="0" baseline="0" dirty="0">
                          <a:solidFill>
                            <a:schemeClr val="tx1"/>
                          </a:solidFill>
                          <a:latin typeface="Century Gothic" panose="020B0502020202020204" pitchFamily="34" charset="0"/>
                        </a:rPr>
                        <a:t> Head Boy or Girl</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0098">
                <a:tc>
                  <a:txBody>
                    <a:bodyPr/>
                    <a:lstStyle/>
                    <a:p>
                      <a:pPr algn="ctr"/>
                      <a:r>
                        <a:rPr lang="en-GB" sz="1200" b="0" dirty="0">
                          <a:solidFill>
                            <a:schemeClr val="tx1"/>
                          </a:solidFill>
                          <a:latin typeface="Century Gothic" panose="020B0502020202020204" pitchFamily="34" charset="0"/>
                        </a:rPr>
                        <a:t>Learn how to read a map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Join</a:t>
                      </a:r>
                      <a:r>
                        <a:rPr lang="en-GB" sz="1200" b="0" baseline="0" dirty="0">
                          <a:solidFill>
                            <a:schemeClr val="tx1"/>
                          </a:solidFill>
                          <a:latin typeface="Century Gothic" panose="020B0502020202020204" pitchFamily="34" charset="0"/>
                        </a:rPr>
                        <a:t> an after school club</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Learn to dance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30258">
                <a:tc>
                  <a:txBody>
                    <a:bodyPr/>
                    <a:lstStyle/>
                    <a:p>
                      <a:pPr algn="ctr"/>
                      <a:r>
                        <a:rPr lang="en-GB" sz="1200" b="0" dirty="0">
                          <a:solidFill>
                            <a:schemeClr val="tx1"/>
                          </a:solidFill>
                          <a:latin typeface="Century Gothic" panose="020B0502020202020204" pitchFamily="34" charset="0"/>
                        </a:rPr>
                        <a:t>Use computers to create your own website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Learn First 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Improve</a:t>
                      </a:r>
                      <a:r>
                        <a:rPr lang="en-GB" sz="1200" b="0" baseline="0" dirty="0">
                          <a:solidFill>
                            <a:schemeClr val="tx1"/>
                          </a:solidFill>
                          <a:latin typeface="Century Gothic" panose="020B0502020202020204" pitchFamily="34" charset="0"/>
                        </a:rPr>
                        <a:t> your singing</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30258">
                <a:tc>
                  <a:txBody>
                    <a:bodyPr/>
                    <a:lstStyle/>
                    <a:p>
                      <a:pPr algn="ctr"/>
                      <a:r>
                        <a:rPr lang="en-GB" sz="1200" b="0" dirty="0">
                          <a:solidFill>
                            <a:schemeClr val="tx1"/>
                          </a:solidFill>
                          <a:latin typeface="Century Gothic" panose="020B0502020202020204" pitchFamily="34" charset="0"/>
                        </a:rPr>
                        <a:t>Make new friends from other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Work as part of a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Try camping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70881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2487" y="19160"/>
            <a:ext cx="5153025" cy="476250"/>
          </a:xfrm>
          <a:prstGeom prst="rect">
            <a:avLst/>
          </a:prstGeom>
        </p:spPr>
      </p:pic>
      <p:sp>
        <p:nvSpPr>
          <p:cNvPr id="5" name="Rectangle 4"/>
          <p:cNvSpPr/>
          <p:nvPr/>
        </p:nvSpPr>
        <p:spPr>
          <a:xfrm>
            <a:off x="76200" y="515117"/>
            <a:ext cx="6705600" cy="600164"/>
          </a:xfrm>
          <a:prstGeom prst="rect">
            <a:avLst/>
          </a:prstGeom>
        </p:spPr>
        <p:txBody>
          <a:bodyPr wrap="square">
            <a:spAutoFit/>
          </a:bodyPr>
          <a:lstStyle/>
          <a:p>
            <a:pPr algn="ctr"/>
            <a:r>
              <a:rPr lang="en-GB" sz="1100" dirty="0">
                <a:latin typeface="Century Gothic" panose="020B0502020202020204" pitchFamily="34" charset="0"/>
              </a:rPr>
              <a:t>After secondary school, you can move onto college or an apprenticeship and then to University or into a job! It’s normal not to know what you want to do yet but this is a chance for you to have a think about your dream jobs!</a:t>
            </a:r>
          </a:p>
        </p:txBody>
      </p:sp>
      <p:sp>
        <p:nvSpPr>
          <p:cNvPr id="16" name="Rectangle 15"/>
          <p:cNvSpPr/>
          <p:nvPr/>
        </p:nvSpPr>
        <p:spPr>
          <a:xfrm>
            <a:off x="76200" y="6991350"/>
            <a:ext cx="6705600"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3"/>
          <a:stretch>
            <a:fillRect/>
          </a:stretch>
        </p:blipFill>
        <p:spPr>
          <a:xfrm>
            <a:off x="142875" y="7067901"/>
            <a:ext cx="609600" cy="337930"/>
          </a:xfrm>
          <a:prstGeom prst="rect">
            <a:avLst/>
          </a:prstGeom>
        </p:spPr>
      </p:pic>
      <p:pic>
        <p:nvPicPr>
          <p:cNvPr id="18" name="Picture 17"/>
          <p:cNvPicPr>
            <a:picLocks noChangeAspect="1"/>
          </p:cNvPicPr>
          <p:nvPr/>
        </p:nvPicPr>
        <p:blipFill>
          <a:blip r:embed="rId4"/>
          <a:stretch>
            <a:fillRect/>
          </a:stretch>
        </p:blipFill>
        <p:spPr>
          <a:xfrm>
            <a:off x="142875" y="7405831"/>
            <a:ext cx="1381125" cy="293723"/>
          </a:xfrm>
          <a:prstGeom prst="rect">
            <a:avLst/>
          </a:prstGeom>
        </p:spPr>
      </p:pic>
      <p:pic>
        <p:nvPicPr>
          <p:cNvPr id="19" name="Picture 18"/>
          <p:cNvPicPr>
            <a:picLocks noChangeAspect="1"/>
          </p:cNvPicPr>
          <p:nvPr/>
        </p:nvPicPr>
        <p:blipFill>
          <a:blip r:embed="rId5"/>
          <a:stretch>
            <a:fillRect/>
          </a:stretch>
        </p:blipFill>
        <p:spPr>
          <a:xfrm>
            <a:off x="133350" y="8768507"/>
            <a:ext cx="2781300" cy="320395"/>
          </a:xfrm>
          <a:prstGeom prst="rect">
            <a:avLst/>
          </a:prstGeom>
        </p:spPr>
      </p:pic>
      <p:sp>
        <p:nvSpPr>
          <p:cNvPr id="20" name="Rectangle 19"/>
          <p:cNvSpPr/>
          <p:nvPr/>
        </p:nvSpPr>
        <p:spPr>
          <a:xfrm>
            <a:off x="4581525" y="6991350"/>
            <a:ext cx="2200275"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tx1"/>
                </a:solidFill>
                <a:latin typeface="Century Gothic" panose="020B0502020202020204" pitchFamily="34" charset="0"/>
              </a:rPr>
              <a:t>Icons to represent that job:</a:t>
            </a:r>
          </a:p>
        </p:txBody>
      </p:sp>
      <p:sp>
        <p:nvSpPr>
          <p:cNvPr id="21" name="Rectangle 20"/>
          <p:cNvSpPr/>
          <p:nvPr/>
        </p:nvSpPr>
        <p:spPr>
          <a:xfrm>
            <a:off x="76200" y="4054936"/>
            <a:ext cx="6705600"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3"/>
          <a:stretch>
            <a:fillRect/>
          </a:stretch>
        </p:blipFill>
        <p:spPr>
          <a:xfrm>
            <a:off x="142875" y="4131487"/>
            <a:ext cx="609600" cy="337930"/>
          </a:xfrm>
          <a:prstGeom prst="rect">
            <a:avLst/>
          </a:prstGeom>
        </p:spPr>
      </p:pic>
      <p:pic>
        <p:nvPicPr>
          <p:cNvPr id="23" name="Picture 22"/>
          <p:cNvPicPr>
            <a:picLocks noChangeAspect="1"/>
          </p:cNvPicPr>
          <p:nvPr/>
        </p:nvPicPr>
        <p:blipFill>
          <a:blip r:embed="rId4"/>
          <a:stretch>
            <a:fillRect/>
          </a:stretch>
        </p:blipFill>
        <p:spPr>
          <a:xfrm>
            <a:off x="142875" y="4469417"/>
            <a:ext cx="1381125" cy="293723"/>
          </a:xfrm>
          <a:prstGeom prst="rect">
            <a:avLst/>
          </a:prstGeom>
        </p:spPr>
      </p:pic>
      <p:pic>
        <p:nvPicPr>
          <p:cNvPr id="24" name="Picture 23"/>
          <p:cNvPicPr>
            <a:picLocks noChangeAspect="1"/>
          </p:cNvPicPr>
          <p:nvPr/>
        </p:nvPicPr>
        <p:blipFill>
          <a:blip r:embed="rId5"/>
          <a:stretch>
            <a:fillRect/>
          </a:stretch>
        </p:blipFill>
        <p:spPr>
          <a:xfrm>
            <a:off x="133350" y="5832093"/>
            <a:ext cx="2781300" cy="320395"/>
          </a:xfrm>
          <a:prstGeom prst="rect">
            <a:avLst/>
          </a:prstGeom>
        </p:spPr>
      </p:pic>
      <p:sp>
        <p:nvSpPr>
          <p:cNvPr id="25" name="Rectangle 24"/>
          <p:cNvSpPr/>
          <p:nvPr/>
        </p:nvSpPr>
        <p:spPr>
          <a:xfrm>
            <a:off x="4581525" y="4054936"/>
            <a:ext cx="2200275"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tx1"/>
                </a:solidFill>
                <a:latin typeface="Century Gothic" panose="020B0502020202020204" pitchFamily="34" charset="0"/>
              </a:rPr>
              <a:t>Icons to represent that job:</a:t>
            </a:r>
          </a:p>
        </p:txBody>
      </p:sp>
      <p:sp>
        <p:nvSpPr>
          <p:cNvPr id="26" name="Rectangle 25"/>
          <p:cNvSpPr/>
          <p:nvPr/>
        </p:nvSpPr>
        <p:spPr>
          <a:xfrm>
            <a:off x="76200" y="1134988"/>
            <a:ext cx="6705600"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3"/>
          <a:stretch>
            <a:fillRect/>
          </a:stretch>
        </p:blipFill>
        <p:spPr>
          <a:xfrm>
            <a:off x="142875" y="1211539"/>
            <a:ext cx="609600" cy="337930"/>
          </a:xfrm>
          <a:prstGeom prst="rect">
            <a:avLst/>
          </a:prstGeom>
        </p:spPr>
      </p:pic>
      <p:pic>
        <p:nvPicPr>
          <p:cNvPr id="28" name="Picture 27"/>
          <p:cNvPicPr>
            <a:picLocks noChangeAspect="1"/>
          </p:cNvPicPr>
          <p:nvPr/>
        </p:nvPicPr>
        <p:blipFill>
          <a:blip r:embed="rId4"/>
          <a:stretch>
            <a:fillRect/>
          </a:stretch>
        </p:blipFill>
        <p:spPr>
          <a:xfrm>
            <a:off x="142875" y="1549469"/>
            <a:ext cx="1381125" cy="293723"/>
          </a:xfrm>
          <a:prstGeom prst="rect">
            <a:avLst/>
          </a:prstGeom>
        </p:spPr>
      </p:pic>
      <p:pic>
        <p:nvPicPr>
          <p:cNvPr id="29" name="Picture 28"/>
          <p:cNvPicPr>
            <a:picLocks noChangeAspect="1"/>
          </p:cNvPicPr>
          <p:nvPr/>
        </p:nvPicPr>
        <p:blipFill>
          <a:blip r:embed="rId5"/>
          <a:stretch>
            <a:fillRect/>
          </a:stretch>
        </p:blipFill>
        <p:spPr>
          <a:xfrm>
            <a:off x="133350" y="2912145"/>
            <a:ext cx="2781300" cy="320395"/>
          </a:xfrm>
          <a:prstGeom prst="rect">
            <a:avLst/>
          </a:prstGeom>
        </p:spPr>
      </p:pic>
      <p:sp>
        <p:nvSpPr>
          <p:cNvPr id="30" name="Rectangle 29"/>
          <p:cNvSpPr/>
          <p:nvPr/>
        </p:nvSpPr>
        <p:spPr>
          <a:xfrm>
            <a:off x="4581525" y="1134988"/>
            <a:ext cx="2200275" cy="28440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tx1"/>
                </a:solidFill>
                <a:latin typeface="Century Gothic" panose="020B0502020202020204" pitchFamily="34" charset="0"/>
              </a:rPr>
              <a:t>Icons to represent that job:</a:t>
            </a:r>
          </a:p>
        </p:txBody>
      </p:sp>
    </p:spTree>
    <p:extLst>
      <p:ext uri="{BB962C8B-B14F-4D97-AF65-F5344CB8AC3E}">
        <p14:creationId xmlns:p14="http://schemas.microsoft.com/office/powerpoint/2010/main" val="291676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2864" y="0"/>
            <a:ext cx="3857625" cy="619125"/>
          </a:xfrm>
          <a:prstGeom prst="rect">
            <a:avLst/>
          </a:prstGeom>
        </p:spPr>
      </p:pic>
      <p:sp>
        <p:nvSpPr>
          <p:cNvPr id="6" name="Rectangle 5"/>
          <p:cNvSpPr/>
          <p:nvPr/>
        </p:nvSpPr>
        <p:spPr>
          <a:xfrm>
            <a:off x="163674" y="783771"/>
            <a:ext cx="3844211" cy="4907902"/>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030823" y="783771"/>
            <a:ext cx="2617627" cy="5016758"/>
          </a:xfrm>
          <a:prstGeom prst="rect">
            <a:avLst/>
          </a:prstGeom>
          <a:noFill/>
        </p:spPr>
        <p:txBody>
          <a:bodyPr wrap="square" rtlCol="0">
            <a:spAutoFit/>
          </a:bodyPr>
          <a:lstStyle/>
          <a:p>
            <a:r>
              <a:rPr lang="en-GB" sz="1600" dirty="0">
                <a:latin typeface="Century Gothic" panose="020B0502020202020204" pitchFamily="34" charset="0"/>
              </a:rPr>
              <a:t>Name:</a:t>
            </a:r>
          </a:p>
          <a:p>
            <a:endParaRPr lang="en-GB" sz="1600" dirty="0">
              <a:latin typeface="Century Gothic" panose="020B0502020202020204" pitchFamily="34" charset="0"/>
            </a:endParaRPr>
          </a:p>
          <a:p>
            <a:endParaRPr lang="en-GB" sz="1600" dirty="0">
              <a:latin typeface="Century Gothic" panose="020B0502020202020204" pitchFamily="34" charset="0"/>
            </a:endParaRPr>
          </a:p>
          <a:p>
            <a:r>
              <a:rPr lang="en-GB" sz="1600" dirty="0">
                <a:latin typeface="Century Gothic" panose="020B0502020202020204" pitchFamily="34" charset="0"/>
              </a:rPr>
              <a:t>Birthday:</a:t>
            </a:r>
          </a:p>
          <a:p>
            <a:endParaRPr lang="en-GB" sz="1600" dirty="0">
              <a:latin typeface="Century Gothic" panose="020B0502020202020204" pitchFamily="34" charset="0"/>
            </a:endParaRPr>
          </a:p>
          <a:p>
            <a:endParaRPr lang="en-GB" sz="1600" dirty="0">
              <a:latin typeface="Century Gothic" panose="020B0502020202020204" pitchFamily="34" charset="0"/>
            </a:endParaRPr>
          </a:p>
          <a:p>
            <a:r>
              <a:rPr lang="en-GB" sz="1600" dirty="0">
                <a:latin typeface="Century Gothic" panose="020B0502020202020204" pitchFamily="34" charset="0"/>
              </a:rPr>
              <a:t>My Primary School:</a:t>
            </a:r>
          </a:p>
          <a:p>
            <a:endParaRPr lang="en-GB" sz="1600" dirty="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a:p>
            <a:r>
              <a:rPr lang="en-GB" sz="1600" dirty="0">
                <a:latin typeface="Century Gothic" panose="020B0502020202020204" pitchFamily="34" charset="0"/>
              </a:rPr>
              <a:t>Eye Colour:</a:t>
            </a:r>
          </a:p>
          <a:p>
            <a:endParaRPr lang="en-GB" sz="1600" dirty="0">
              <a:latin typeface="Century Gothic" panose="020B0502020202020204" pitchFamily="34" charset="0"/>
            </a:endParaRPr>
          </a:p>
          <a:p>
            <a:endParaRPr lang="en-GB" sz="1600" dirty="0">
              <a:latin typeface="Century Gothic" panose="020B0502020202020204" pitchFamily="34" charset="0"/>
            </a:endParaRPr>
          </a:p>
          <a:p>
            <a:r>
              <a:rPr lang="en-GB" sz="1600" dirty="0">
                <a:latin typeface="Century Gothic" panose="020B0502020202020204" pitchFamily="34" charset="0"/>
              </a:rPr>
              <a:t>Hair Colour: </a:t>
            </a:r>
          </a:p>
          <a:p>
            <a:endParaRPr lang="en-GB" sz="1600" dirty="0">
              <a:latin typeface="Century Gothic" panose="020B0502020202020204" pitchFamily="34" charset="0"/>
            </a:endParaRPr>
          </a:p>
          <a:p>
            <a:endParaRPr lang="en-GB" sz="1600" dirty="0">
              <a:latin typeface="Century Gothic" panose="020B0502020202020204" pitchFamily="34" charset="0"/>
            </a:endParaRPr>
          </a:p>
          <a:p>
            <a:r>
              <a:rPr lang="en-GB" sz="1600" dirty="0">
                <a:latin typeface="Century Gothic" panose="020B0502020202020204" pitchFamily="34" charset="0"/>
              </a:rPr>
              <a:t>Height:</a:t>
            </a:r>
          </a:p>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99494533"/>
              </p:ext>
            </p:extLst>
          </p:nvPr>
        </p:nvGraphicFramePr>
        <p:xfrm>
          <a:off x="186612" y="5800529"/>
          <a:ext cx="6461838" cy="3997740"/>
        </p:xfrm>
        <a:graphic>
          <a:graphicData uri="http://schemas.openxmlformats.org/drawingml/2006/table">
            <a:tbl>
              <a:tblPr firstRow="1" bandRow="1">
                <a:tableStyleId>{5C22544A-7EE6-4342-B048-85BDC9FD1C3A}</a:tableStyleId>
              </a:tblPr>
              <a:tblGrid>
                <a:gridCol w="2194638">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96515">
                <a:tc>
                  <a:txBody>
                    <a:bodyPr/>
                    <a:lstStyle/>
                    <a:p>
                      <a:pPr algn="l"/>
                      <a:r>
                        <a:rPr lang="en-GB" b="1" dirty="0">
                          <a:solidFill>
                            <a:schemeClr val="tx1"/>
                          </a:solidFill>
                          <a:latin typeface="Century Gothic" panose="020B0502020202020204" pitchFamily="34" charset="0"/>
                        </a:rPr>
                        <a:t>Favourite</a:t>
                      </a:r>
                      <a:r>
                        <a:rPr lang="en-GB" b="1" baseline="0" dirty="0">
                          <a:solidFill>
                            <a:schemeClr val="tx1"/>
                          </a:solidFill>
                          <a:latin typeface="Century Gothic" panose="020B0502020202020204" pitchFamily="34" charset="0"/>
                        </a:rPr>
                        <a:t> Colour</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6515">
                <a:tc>
                  <a:txBody>
                    <a:bodyPr/>
                    <a:lstStyle/>
                    <a:p>
                      <a:pPr algn="l"/>
                      <a:r>
                        <a:rPr lang="en-GB" b="1" dirty="0">
                          <a:solidFill>
                            <a:schemeClr val="tx1"/>
                          </a:solidFill>
                          <a:latin typeface="Century Gothic" panose="020B0502020202020204" pitchFamily="34" charset="0"/>
                        </a:rPr>
                        <a:t>Favourite</a:t>
                      </a:r>
                      <a:r>
                        <a:rPr lang="en-GB" b="1" baseline="0" dirty="0">
                          <a:solidFill>
                            <a:schemeClr val="tx1"/>
                          </a:solidFill>
                          <a:latin typeface="Century Gothic" panose="020B0502020202020204" pitchFamily="34" charset="0"/>
                        </a:rPr>
                        <a:t> Animal</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6515">
                <a:tc>
                  <a:txBody>
                    <a:bodyPr/>
                    <a:lstStyle/>
                    <a:p>
                      <a:pPr algn="l"/>
                      <a:r>
                        <a:rPr lang="en-GB" b="1" dirty="0">
                          <a:solidFill>
                            <a:schemeClr val="tx1"/>
                          </a:solidFill>
                          <a:latin typeface="Century Gothic" panose="020B0502020202020204" pitchFamily="34" charset="0"/>
                        </a:rPr>
                        <a:t>If I could have a superpower, 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6515">
                <a:tc>
                  <a:txBody>
                    <a:bodyPr/>
                    <a:lstStyle/>
                    <a:p>
                      <a:pPr algn="l"/>
                      <a:r>
                        <a:rPr lang="en-GB" b="1" dirty="0">
                          <a:solidFill>
                            <a:schemeClr val="tx1"/>
                          </a:solidFill>
                          <a:latin typeface="Century Gothic" panose="020B0502020202020204" pitchFamily="34" charset="0"/>
                        </a:rPr>
                        <a:t>Favourite</a:t>
                      </a:r>
                      <a:r>
                        <a:rPr lang="en-GB" b="1" baseline="0" dirty="0">
                          <a:solidFill>
                            <a:schemeClr val="tx1"/>
                          </a:solidFill>
                          <a:latin typeface="Century Gothic" panose="020B0502020202020204" pitchFamily="34" charset="0"/>
                        </a:rPr>
                        <a:t> School Subject</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6515">
                <a:tc>
                  <a:txBody>
                    <a:bodyPr/>
                    <a:lstStyle/>
                    <a:p>
                      <a:pPr algn="l"/>
                      <a:r>
                        <a:rPr lang="en-GB" b="1" dirty="0">
                          <a:solidFill>
                            <a:schemeClr val="tx1"/>
                          </a:solidFill>
                          <a:latin typeface="Century Gothic" panose="020B0502020202020204" pitchFamily="34" charset="0"/>
                        </a:rPr>
                        <a:t>Best</a:t>
                      </a:r>
                      <a:r>
                        <a:rPr lang="en-GB" b="1" baseline="0" dirty="0">
                          <a:solidFill>
                            <a:schemeClr val="tx1"/>
                          </a:solidFill>
                          <a:latin typeface="Century Gothic" panose="020B0502020202020204" pitchFamily="34" charset="0"/>
                        </a:rPr>
                        <a:t> place I’ve ever been to…</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6515">
                <a:tc>
                  <a:txBody>
                    <a:bodyPr/>
                    <a:lstStyle/>
                    <a:p>
                      <a:pPr algn="l"/>
                      <a:r>
                        <a:rPr lang="en-GB" b="1" dirty="0">
                          <a:solidFill>
                            <a:schemeClr val="tx1"/>
                          </a:solidFill>
                          <a:latin typeface="Century Gothic" panose="020B0502020202020204" pitchFamily="34" charset="0"/>
                        </a:rPr>
                        <a:t>Dream</a:t>
                      </a:r>
                      <a:r>
                        <a:rPr lang="en-GB" b="1" baseline="0" dirty="0">
                          <a:solidFill>
                            <a:schemeClr val="tx1"/>
                          </a:solidFill>
                          <a:latin typeface="Century Gothic" panose="020B0502020202020204" pitchFamily="34" charset="0"/>
                        </a:rPr>
                        <a:t> country to visit…</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96515">
                <a:tc>
                  <a:txBody>
                    <a:bodyPr/>
                    <a:lstStyle/>
                    <a:p>
                      <a:pPr algn="l"/>
                      <a:r>
                        <a:rPr lang="en-GB" b="1" dirty="0">
                          <a:solidFill>
                            <a:schemeClr val="tx1"/>
                          </a:solidFill>
                          <a:latin typeface="Century Gothic" panose="020B0502020202020204" pitchFamily="34" charset="0"/>
                        </a:rPr>
                        <a:t>If I could travel back in time, I’d go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6515">
                <a:tc>
                  <a:txBody>
                    <a:bodyPr/>
                    <a:lstStyle/>
                    <a:p>
                      <a:pPr algn="l"/>
                      <a:r>
                        <a:rPr lang="en-GB" b="1" dirty="0">
                          <a:solidFill>
                            <a:schemeClr val="tx1"/>
                          </a:solidFill>
                          <a:latin typeface="Century Gothic" panose="020B0502020202020204" pitchFamily="34" charset="0"/>
                        </a:rPr>
                        <a:t>My</a:t>
                      </a:r>
                      <a:r>
                        <a:rPr lang="en-GB" b="1" baseline="0" dirty="0">
                          <a:solidFill>
                            <a:schemeClr val="tx1"/>
                          </a:solidFill>
                          <a:latin typeface="Century Gothic" panose="020B0502020202020204" pitchFamily="34" charset="0"/>
                        </a:rPr>
                        <a:t> dream job is…</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9" name="TextBox 8"/>
          <p:cNvSpPr txBox="1"/>
          <p:nvPr/>
        </p:nvSpPr>
        <p:spPr>
          <a:xfrm>
            <a:off x="186612" y="783771"/>
            <a:ext cx="3314700" cy="246221"/>
          </a:xfrm>
          <a:prstGeom prst="rect">
            <a:avLst/>
          </a:prstGeom>
          <a:noFill/>
        </p:spPr>
        <p:txBody>
          <a:bodyPr wrap="square" rtlCol="0">
            <a:spAutoFit/>
          </a:bodyPr>
          <a:lstStyle/>
          <a:p>
            <a:r>
              <a:rPr lang="en-GB" sz="1000" dirty="0">
                <a:latin typeface="Century Gothic" panose="020B0502020202020204" pitchFamily="34" charset="0"/>
              </a:rPr>
              <a:t>Draw a self portrait here.</a:t>
            </a:r>
          </a:p>
        </p:txBody>
      </p:sp>
    </p:spTree>
    <p:extLst>
      <p:ext uri="{BB962C8B-B14F-4D97-AF65-F5344CB8AC3E}">
        <p14:creationId xmlns:p14="http://schemas.microsoft.com/office/powerpoint/2010/main" val="143433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6146" name="Picture 2" descr="Winding Road On A White Isolated Background Stock Illustr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3020"/>
            <a:ext cx="6858001" cy="91029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63458" y="32104"/>
            <a:ext cx="4931085" cy="626935"/>
          </a:xfrm>
          <a:prstGeom prst="rect">
            <a:avLst/>
          </a:prstGeom>
        </p:spPr>
      </p:pic>
      <p:sp>
        <p:nvSpPr>
          <p:cNvPr id="6" name="Rectangle 5"/>
          <p:cNvSpPr/>
          <p:nvPr/>
        </p:nvSpPr>
        <p:spPr>
          <a:xfrm>
            <a:off x="152400" y="566072"/>
            <a:ext cx="6553200" cy="461665"/>
          </a:xfrm>
          <a:prstGeom prst="rect">
            <a:avLst/>
          </a:prstGeom>
        </p:spPr>
        <p:txBody>
          <a:bodyPr wrap="square">
            <a:spAutoFit/>
          </a:bodyPr>
          <a:lstStyle/>
          <a:p>
            <a:pPr algn="ctr"/>
            <a:r>
              <a:rPr lang="en-GB" sz="1200" dirty="0">
                <a:latin typeface="Century Gothic" panose="020B0502020202020204" pitchFamily="34" charset="0"/>
              </a:rPr>
              <a:t>Life is a journey! Think back through primary school and write down your favourite memories or events that have shaped you to become the amazing person you are!</a:t>
            </a:r>
          </a:p>
        </p:txBody>
      </p:sp>
      <p:pic>
        <p:nvPicPr>
          <p:cNvPr id="8" name="Picture 7"/>
          <p:cNvPicPr>
            <a:picLocks noChangeAspect="1"/>
          </p:cNvPicPr>
          <p:nvPr/>
        </p:nvPicPr>
        <p:blipFill rotWithShape="1">
          <a:blip r:embed="rId4"/>
          <a:srcRect l="51826" t="49531" r="24446" b="2850"/>
          <a:stretch/>
        </p:blipFill>
        <p:spPr>
          <a:xfrm>
            <a:off x="5237345" y="1108027"/>
            <a:ext cx="1125473" cy="1080000"/>
          </a:xfrm>
          <a:prstGeom prst="rect">
            <a:avLst/>
          </a:prstGeom>
        </p:spPr>
      </p:pic>
      <p:pic>
        <p:nvPicPr>
          <p:cNvPr id="10" name="Picture 9"/>
          <p:cNvPicPr>
            <a:picLocks noChangeAspect="1"/>
          </p:cNvPicPr>
          <p:nvPr/>
        </p:nvPicPr>
        <p:blipFill rotWithShape="1">
          <a:blip r:embed="rId4"/>
          <a:srcRect l="51826" t="49531" r="24446" b="2850"/>
          <a:stretch/>
        </p:blipFill>
        <p:spPr>
          <a:xfrm>
            <a:off x="4991218" y="2774880"/>
            <a:ext cx="1125473" cy="1080000"/>
          </a:xfrm>
          <a:prstGeom prst="rect">
            <a:avLst/>
          </a:prstGeom>
        </p:spPr>
      </p:pic>
      <p:pic>
        <p:nvPicPr>
          <p:cNvPr id="11" name="Picture 10"/>
          <p:cNvPicPr>
            <a:picLocks noChangeAspect="1"/>
          </p:cNvPicPr>
          <p:nvPr/>
        </p:nvPicPr>
        <p:blipFill rotWithShape="1">
          <a:blip r:embed="rId4"/>
          <a:srcRect l="51826" t="49531" r="24446" b="2850"/>
          <a:stretch/>
        </p:blipFill>
        <p:spPr>
          <a:xfrm>
            <a:off x="1674994" y="2998964"/>
            <a:ext cx="1125473" cy="1080000"/>
          </a:xfrm>
          <a:prstGeom prst="rect">
            <a:avLst/>
          </a:prstGeom>
        </p:spPr>
      </p:pic>
      <p:pic>
        <p:nvPicPr>
          <p:cNvPr id="12" name="Picture 11"/>
          <p:cNvPicPr>
            <a:picLocks noChangeAspect="1"/>
          </p:cNvPicPr>
          <p:nvPr/>
        </p:nvPicPr>
        <p:blipFill rotWithShape="1">
          <a:blip r:embed="rId4"/>
          <a:srcRect l="51826" t="49531" r="24446" b="2850"/>
          <a:stretch/>
        </p:blipFill>
        <p:spPr>
          <a:xfrm>
            <a:off x="4674608" y="4599880"/>
            <a:ext cx="1125473" cy="1080000"/>
          </a:xfrm>
          <a:prstGeom prst="rect">
            <a:avLst/>
          </a:prstGeom>
        </p:spPr>
      </p:pic>
      <p:pic>
        <p:nvPicPr>
          <p:cNvPr id="13" name="Picture 12"/>
          <p:cNvPicPr>
            <a:picLocks noChangeAspect="1"/>
          </p:cNvPicPr>
          <p:nvPr/>
        </p:nvPicPr>
        <p:blipFill rotWithShape="1">
          <a:blip r:embed="rId4"/>
          <a:srcRect l="51826" t="49531" r="24446" b="2850"/>
          <a:stretch/>
        </p:blipFill>
        <p:spPr>
          <a:xfrm>
            <a:off x="3552180" y="6761080"/>
            <a:ext cx="1125473" cy="1080000"/>
          </a:xfrm>
          <a:prstGeom prst="rect">
            <a:avLst/>
          </a:prstGeom>
        </p:spPr>
      </p:pic>
      <p:pic>
        <p:nvPicPr>
          <p:cNvPr id="14" name="Picture 13"/>
          <p:cNvPicPr>
            <a:picLocks noChangeAspect="1"/>
          </p:cNvPicPr>
          <p:nvPr/>
        </p:nvPicPr>
        <p:blipFill rotWithShape="1">
          <a:blip r:embed="rId4"/>
          <a:srcRect l="51826" t="49531" r="24446" b="2850"/>
          <a:stretch/>
        </p:blipFill>
        <p:spPr>
          <a:xfrm>
            <a:off x="918400" y="8291267"/>
            <a:ext cx="1125473" cy="1080000"/>
          </a:xfrm>
          <a:prstGeom prst="rect">
            <a:avLst/>
          </a:prstGeom>
        </p:spPr>
      </p:pic>
    </p:spTree>
    <p:extLst>
      <p:ext uri="{BB962C8B-B14F-4D97-AF65-F5344CB8AC3E}">
        <p14:creationId xmlns:p14="http://schemas.microsoft.com/office/powerpoint/2010/main" val="259243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4775" y="0"/>
            <a:ext cx="6648450" cy="59055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9894246"/>
              </p:ext>
            </p:extLst>
          </p:nvPr>
        </p:nvGraphicFramePr>
        <p:xfrm>
          <a:off x="104775" y="590550"/>
          <a:ext cx="6648450" cy="5323620"/>
        </p:xfrm>
        <a:graphic>
          <a:graphicData uri="http://schemas.openxmlformats.org/drawingml/2006/table">
            <a:tbl>
              <a:tblPr firstRow="1" bandRow="1">
                <a:tableStyleId>{5C22544A-7EE6-4342-B048-85BDC9FD1C3A}</a:tableStyleId>
              </a:tblPr>
              <a:tblGrid>
                <a:gridCol w="2258017">
                  <a:extLst>
                    <a:ext uri="{9D8B030D-6E8A-4147-A177-3AD203B41FA5}">
                      <a16:colId xmlns:a16="http://schemas.microsoft.com/office/drawing/2014/main" val="20000"/>
                    </a:ext>
                  </a:extLst>
                </a:gridCol>
                <a:gridCol w="4390433">
                  <a:extLst>
                    <a:ext uri="{9D8B030D-6E8A-4147-A177-3AD203B41FA5}">
                      <a16:colId xmlns:a16="http://schemas.microsoft.com/office/drawing/2014/main" val="20001"/>
                    </a:ext>
                  </a:extLst>
                </a:gridCol>
              </a:tblGrid>
              <a:tr h="496515">
                <a:tc>
                  <a:txBody>
                    <a:bodyPr/>
                    <a:lstStyle/>
                    <a:p>
                      <a:pPr algn="l"/>
                      <a:r>
                        <a:rPr lang="en-GB" b="1" dirty="0">
                          <a:solidFill>
                            <a:schemeClr val="tx1"/>
                          </a:solidFill>
                          <a:latin typeface="Century Gothic" panose="020B0502020202020204" pitchFamily="34" charset="0"/>
                        </a:rPr>
                        <a:t>Full Name of the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6515">
                <a:tc>
                  <a:txBody>
                    <a:bodyPr/>
                    <a:lstStyle/>
                    <a:p>
                      <a:pPr algn="l"/>
                      <a:r>
                        <a:rPr lang="en-GB" b="1" dirty="0">
                          <a:solidFill>
                            <a:schemeClr val="tx1"/>
                          </a:solidFill>
                          <a:latin typeface="Century Gothic" panose="020B0502020202020204" pitchFamily="34" charset="0"/>
                        </a:rPr>
                        <a:t>School 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6515">
                <a:tc>
                  <a:txBody>
                    <a:bodyPr/>
                    <a:lstStyle/>
                    <a:p>
                      <a:pPr algn="l"/>
                      <a:r>
                        <a:rPr lang="en-GB" b="1" dirty="0">
                          <a:solidFill>
                            <a:schemeClr val="tx1"/>
                          </a:solidFill>
                          <a:latin typeface="Century Gothic" panose="020B0502020202020204" pitchFamily="34" charset="0"/>
                        </a:rPr>
                        <a:t>School Telephone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6515">
                <a:tc>
                  <a:txBody>
                    <a:bodyPr/>
                    <a:lstStyle/>
                    <a:p>
                      <a:pPr algn="l"/>
                      <a:r>
                        <a:rPr lang="en-GB" b="1" dirty="0">
                          <a:solidFill>
                            <a:schemeClr val="tx1"/>
                          </a:solidFill>
                          <a:latin typeface="Century Gothic" panose="020B0502020202020204" pitchFamily="34" charset="0"/>
                        </a:rPr>
                        <a:t>Name of the Head Teacher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6515">
                <a:tc>
                  <a:txBody>
                    <a:bodyPr/>
                    <a:lstStyle/>
                    <a:p>
                      <a:pPr algn="l"/>
                      <a:r>
                        <a:rPr lang="en-GB" b="1" dirty="0">
                          <a:solidFill>
                            <a:schemeClr val="tx1"/>
                          </a:solidFill>
                          <a:latin typeface="Century Gothic" panose="020B0502020202020204" pitchFamily="34" charset="0"/>
                        </a:rPr>
                        <a:t>School</a:t>
                      </a:r>
                      <a:r>
                        <a:rPr lang="en-GB" b="1" baseline="0" dirty="0">
                          <a:solidFill>
                            <a:schemeClr val="tx1"/>
                          </a:solidFill>
                          <a:latin typeface="Century Gothic" panose="020B0502020202020204" pitchFamily="34" charset="0"/>
                        </a:rPr>
                        <a:t> Starts at</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6515">
                <a:tc>
                  <a:txBody>
                    <a:bodyPr/>
                    <a:lstStyle/>
                    <a:p>
                      <a:pPr algn="l"/>
                      <a:r>
                        <a:rPr lang="en-GB" b="1" dirty="0">
                          <a:solidFill>
                            <a:schemeClr val="tx1"/>
                          </a:solidFill>
                          <a:latin typeface="Century Gothic" panose="020B0502020202020204" pitchFamily="34" charset="0"/>
                        </a:rPr>
                        <a:t>School Finishes</a:t>
                      </a:r>
                      <a:r>
                        <a:rPr lang="en-GB" b="1" baseline="0" dirty="0">
                          <a:solidFill>
                            <a:schemeClr val="tx1"/>
                          </a:solidFill>
                          <a:latin typeface="Century Gothic" panose="020B0502020202020204" pitchFamily="34" charset="0"/>
                        </a:rPr>
                        <a:t> at</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96515">
                <a:tc>
                  <a:txBody>
                    <a:bodyPr/>
                    <a:lstStyle/>
                    <a:p>
                      <a:pPr algn="l"/>
                      <a:r>
                        <a:rPr lang="en-GB" b="1" dirty="0">
                          <a:solidFill>
                            <a:schemeClr val="tx1"/>
                          </a:solidFill>
                          <a:latin typeface="Century Gothic" panose="020B0502020202020204" pitchFamily="34" charset="0"/>
                        </a:rPr>
                        <a:t>I will get to school 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6515">
                <a:tc>
                  <a:txBody>
                    <a:bodyPr/>
                    <a:lstStyle/>
                    <a:p>
                      <a:pPr algn="l"/>
                      <a:r>
                        <a:rPr lang="en-GB" b="1" dirty="0">
                          <a:solidFill>
                            <a:schemeClr val="tx1"/>
                          </a:solidFill>
                          <a:latin typeface="Century Gothic" panose="020B0502020202020204" pitchFamily="34" charset="0"/>
                        </a:rPr>
                        <a:t>How</a:t>
                      </a:r>
                      <a:r>
                        <a:rPr lang="en-GB" b="1" baseline="0" dirty="0">
                          <a:solidFill>
                            <a:schemeClr val="tx1"/>
                          </a:solidFill>
                          <a:latin typeface="Century Gothic" panose="020B0502020202020204" pitchFamily="34" charset="0"/>
                        </a:rPr>
                        <a:t> long will it take you to get to school?</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96515">
                <a:tc>
                  <a:txBody>
                    <a:bodyPr/>
                    <a:lstStyle/>
                    <a:p>
                      <a:pPr algn="l"/>
                      <a:r>
                        <a:rPr lang="en-GB" b="1" dirty="0">
                          <a:solidFill>
                            <a:schemeClr val="tx1"/>
                          </a:solidFill>
                          <a:latin typeface="Century Gothic" panose="020B0502020202020204" pitchFamily="34" charset="0"/>
                        </a:rPr>
                        <a:t>What time will you have to leave home?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9" name="TextBox 8"/>
          <p:cNvSpPr txBox="1"/>
          <p:nvPr/>
        </p:nvSpPr>
        <p:spPr>
          <a:xfrm>
            <a:off x="104775" y="5914170"/>
            <a:ext cx="6648450" cy="400110"/>
          </a:xfrm>
          <a:prstGeom prst="rect">
            <a:avLst/>
          </a:prstGeom>
          <a:noFill/>
        </p:spPr>
        <p:txBody>
          <a:bodyPr wrap="square" rtlCol="0">
            <a:spAutoFit/>
          </a:bodyPr>
          <a:lstStyle/>
          <a:p>
            <a:pPr algn="ctr"/>
            <a:endParaRPr lang="en-GB" sz="1000" i="1" dirty="0">
              <a:latin typeface="Century Gothic" panose="020B0502020202020204" pitchFamily="34" charset="0"/>
            </a:endParaRPr>
          </a:p>
          <a:p>
            <a:pPr algn="ctr"/>
            <a:r>
              <a:rPr lang="en-GB" sz="1000" i="1" dirty="0">
                <a:latin typeface="Century Gothic" panose="020B0502020202020204" pitchFamily="34" charset="0"/>
              </a:rPr>
              <a:t>Add 10 words around the image below to describe your new school .</a:t>
            </a:r>
          </a:p>
        </p:txBody>
      </p:sp>
      <p:pic>
        <p:nvPicPr>
          <p:cNvPr id="3" name="Picture 2">
            <a:extLst>
              <a:ext uri="{FF2B5EF4-FFF2-40B4-BE49-F238E27FC236}">
                <a16:creationId xmlns:a16="http://schemas.microsoft.com/office/drawing/2014/main" id="{17C730CE-102F-A017-7CD1-0E552107A2F2}"/>
              </a:ext>
            </a:extLst>
          </p:cNvPr>
          <p:cNvPicPr>
            <a:picLocks noChangeAspect="1"/>
          </p:cNvPicPr>
          <p:nvPr/>
        </p:nvPicPr>
        <p:blipFill>
          <a:blip r:embed="rId3"/>
          <a:stretch>
            <a:fillRect/>
          </a:stretch>
        </p:blipFill>
        <p:spPr>
          <a:xfrm>
            <a:off x="1199408" y="6775084"/>
            <a:ext cx="4459184" cy="2340636"/>
          </a:xfrm>
          <a:prstGeom prst="rect">
            <a:avLst/>
          </a:prstGeom>
          <a:ln>
            <a:noFill/>
          </a:ln>
          <a:effectLst>
            <a:softEdge rad="112500"/>
          </a:effectLst>
        </p:spPr>
      </p:pic>
    </p:spTree>
    <p:extLst>
      <p:ext uri="{BB962C8B-B14F-4D97-AF65-F5344CB8AC3E}">
        <p14:creationId xmlns:p14="http://schemas.microsoft.com/office/powerpoint/2010/main" val="371004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07577"/>
            <a:ext cx="6858000" cy="9648154"/>
          </a:xfrm>
          <a:prstGeom prst="rect">
            <a:avLst/>
          </a:prstGeom>
          <a:noFill/>
        </p:spPr>
        <p:txBody>
          <a:bodyPr wrap="square" rtlCol="0">
            <a:spAutoFit/>
          </a:bodyPr>
          <a:lstStyle/>
          <a:p>
            <a:pPr marL="285750" indent="-285750">
              <a:buFont typeface="Wingdings" panose="05000000000000000000" pitchFamily="2" charset="2"/>
              <a:buChar char="§"/>
            </a:pPr>
            <a:r>
              <a:rPr lang="en-GB" sz="1600" dirty="0">
                <a:latin typeface="Century Gothic" panose="020B0502020202020204" pitchFamily="34" charset="0"/>
              </a:rPr>
              <a:t>List 4 things you are most excited about moving to The Palmer Catholic Academy</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285750" indent="-285750">
              <a:buFont typeface="Wingdings" panose="05000000000000000000" pitchFamily="2" charset="2"/>
              <a:buChar char="§"/>
            </a:pPr>
            <a:r>
              <a:rPr lang="en-GB" sz="1600" dirty="0">
                <a:latin typeface="Century Gothic" panose="020B0502020202020204" pitchFamily="34" charset="0"/>
              </a:rPr>
              <a:t>List 4 things you are a little worried or nervous about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285750" indent="-285750">
              <a:buFont typeface="Wingdings" panose="05000000000000000000" pitchFamily="2" charset="2"/>
              <a:buChar char="§"/>
            </a:pPr>
            <a:r>
              <a:rPr lang="en-GB" sz="1600" dirty="0">
                <a:latin typeface="Century Gothic" panose="020B0502020202020204" pitchFamily="34" charset="0"/>
              </a:rPr>
              <a:t>List 4 things you would like to know about The Palmer Catholic Academy</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285750" indent="-285750">
              <a:buFont typeface="Wingdings" panose="05000000000000000000" pitchFamily="2" charset="2"/>
              <a:buChar char="§"/>
            </a:pPr>
            <a:r>
              <a:rPr lang="en-GB" sz="1600" dirty="0">
                <a:latin typeface="Century Gothic" panose="020B0502020202020204" pitchFamily="34" charset="0"/>
              </a:rPr>
              <a:t>List 4 things that will help you when moving to The Palmer Catholic Academy</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285750" indent="-285750">
              <a:buFont typeface="Wingdings" panose="05000000000000000000" pitchFamily="2" charset="2"/>
              <a:buChar char="§"/>
            </a:pPr>
            <a:r>
              <a:rPr lang="en-GB" sz="1600" dirty="0">
                <a:latin typeface="Century Gothic" panose="020B0502020202020204" pitchFamily="34" charset="0"/>
              </a:rPr>
              <a:t>List 3 differences between your primary school and The Palmer Catholic Academy</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lvl="1">
              <a:lnSpc>
                <a:spcPct val="150000"/>
              </a:lnSpc>
            </a:pPr>
            <a:r>
              <a:rPr lang="en-GB" sz="1600" dirty="0">
                <a:latin typeface="Century Gothic" panose="020B0502020202020204" pitchFamily="34" charset="0"/>
              </a:rPr>
              <a:t> </a:t>
            </a:r>
          </a:p>
        </p:txBody>
      </p:sp>
      <p:pic>
        <p:nvPicPr>
          <p:cNvPr id="2" name="Picture 1"/>
          <p:cNvPicPr>
            <a:picLocks noChangeAspect="1"/>
          </p:cNvPicPr>
          <p:nvPr/>
        </p:nvPicPr>
        <p:blipFill>
          <a:blip r:embed="rId2"/>
          <a:stretch>
            <a:fillRect/>
          </a:stretch>
        </p:blipFill>
        <p:spPr>
          <a:xfrm>
            <a:off x="652462" y="121802"/>
            <a:ext cx="5553075" cy="485775"/>
          </a:xfrm>
          <a:prstGeom prst="rect">
            <a:avLst/>
          </a:prstGeom>
        </p:spPr>
      </p:pic>
    </p:spTree>
    <p:extLst>
      <p:ext uri="{BB962C8B-B14F-4D97-AF65-F5344CB8AC3E}">
        <p14:creationId xmlns:p14="http://schemas.microsoft.com/office/powerpoint/2010/main" val="147430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22451242"/>
              </p:ext>
            </p:extLst>
          </p:nvPr>
        </p:nvGraphicFramePr>
        <p:xfrm>
          <a:off x="160421" y="954153"/>
          <a:ext cx="6553194" cy="6304280"/>
        </p:xfrm>
        <a:graphic>
          <a:graphicData uri="http://schemas.openxmlformats.org/drawingml/2006/table">
            <a:tbl>
              <a:tblPr firstRow="1" bandRow="1">
                <a:tableStyleId>{5C22544A-7EE6-4342-B048-85BDC9FD1C3A}</a:tableStyleId>
              </a:tblPr>
              <a:tblGrid>
                <a:gridCol w="385482">
                  <a:extLst>
                    <a:ext uri="{9D8B030D-6E8A-4147-A177-3AD203B41FA5}">
                      <a16:colId xmlns:a16="http://schemas.microsoft.com/office/drawing/2014/main" val="20000"/>
                    </a:ext>
                  </a:extLst>
                </a:gridCol>
                <a:gridCol w="385482">
                  <a:extLst>
                    <a:ext uri="{9D8B030D-6E8A-4147-A177-3AD203B41FA5}">
                      <a16:colId xmlns:a16="http://schemas.microsoft.com/office/drawing/2014/main" val="20001"/>
                    </a:ext>
                  </a:extLst>
                </a:gridCol>
                <a:gridCol w="385482">
                  <a:extLst>
                    <a:ext uri="{9D8B030D-6E8A-4147-A177-3AD203B41FA5}">
                      <a16:colId xmlns:a16="http://schemas.microsoft.com/office/drawing/2014/main" val="20002"/>
                    </a:ext>
                  </a:extLst>
                </a:gridCol>
                <a:gridCol w="385482">
                  <a:extLst>
                    <a:ext uri="{9D8B030D-6E8A-4147-A177-3AD203B41FA5}">
                      <a16:colId xmlns:a16="http://schemas.microsoft.com/office/drawing/2014/main" val="20003"/>
                    </a:ext>
                  </a:extLst>
                </a:gridCol>
                <a:gridCol w="385482">
                  <a:extLst>
                    <a:ext uri="{9D8B030D-6E8A-4147-A177-3AD203B41FA5}">
                      <a16:colId xmlns:a16="http://schemas.microsoft.com/office/drawing/2014/main" val="20004"/>
                    </a:ext>
                  </a:extLst>
                </a:gridCol>
                <a:gridCol w="385482">
                  <a:extLst>
                    <a:ext uri="{9D8B030D-6E8A-4147-A177-3AD203B41FA5}">
                      <a16:colId xmlns:a16="http://schemas.microsoft.com/office/drawing/2014/main" val="20005"/>
                    </a:ext>
                  </a:extLst>
                </a:gridCol>
                <a:gridCol w="385482">
                  <a:extLst>
                    <a:ext uri="{9D8B030D-6E8A-4147-A177-3AD203B41FA5}">
                      <a16:colId xmlns:a16="http://schemas.microsoft.com/office/drawing/2014/main" val="20006"/>
                    </a:ext>
                  </a:extLst>
                </a:gridCol>
                <a:gridCol w="385482">
                  <a:extLst>
                    <a:ext uri="{9D8B030D-6E8A-4147-A177-3AD203B41FA5}">
                      <a16:colId xmlns:a16="http://schemas.microsoft.com/office/drawing/2014/main" val="20007"/>
                    </a:ext>
                  </a:extLst>
                </a:gridCol>
                <a:gridCol w="385482">
                  <a:extLst>
                    <a:ext uri="{9D8B030D-6E8A-4147-A177-3AD203B41FA5}">
                      <a16:colId xmlns:a16="http://schemas.microsoft.com/office/drawing/2014/main" val="20008"/>
                    </a:ext>
                  </a:extLst>
                </a:gridCol>
                <a:gridCol w="385482">
                  <a:extLst>
                    <a:ext uri="{9D8B030D-6E8A-4147-A177-3AD203B41FA5}">
                      <a16:colId xmlns:a16="http://schemas.microsoft.com/office/drawing/2014/main" val="20009"/>
                    </a:ext>
                  </a:extLst>
                </a:gridCol>
                <a:gridCol w="385482">
                  <a:extLst>
                    <a:ext uri="{9D8B030D-6E8A-4147-A177-3AD203B41FA5}">
                      <a16:colId xmlns:a16="http://schemas.microsoft.com/office/drawing/2014/main" val="20010"/>
                    </a:ext>
                  </a:extLst>
                </a:gridCol>
                <a:gridCol w="385482">
                  <a:extLst>
                    <a:ext uri="{9D8B030D-6E8A-4147-A177-3AD203B41FA5}">
                      <a16:colId xmlns:a16="http://schemas.microsoft.com/office/drawing/2014/main" val="20011"/>
                    </a:ext>
                  </a:extLst>
                </a:gridCol>
                <a:gridCol w="385482">
                  <a:extLst>
                    <a:ext uri="{9D8B030D-6E8A-4147-A177-3AD203B41FA5}">
                      <a16:colId xmlns:a16="http://schemas.microsoft.com/office/drawing/2014/main" val="20012"/>
                    </a:ext>
                  </a:extLst>
                </a:gridCol>
                <a:gridCol w="385482">
                  <a:extLst>
                    <a:ext uri="{9D8B030D-6E8A-4147-A177-3AD203B41FA5}">
                      <a16:colId xmlns:a16="http://schemas.microsoft.com/office/drawing/2014/main" val="20013"/>
                    </a:ext>
                  </a:extLst>
                </a:gridCol>
                <a:gridCol w="385482">
                  <a:extLst>
                    <a:ext uri="{9D8B030D-6E8A-4147-A177-3AD203B41FA5}">
                      <a16:colId xmlns:a16="http://schemas.microsoft.com/office/drawing/2014/main" val="20014"/>
                    </a:ext>
                  </a:extLst>
                </a:gridCol>
                <a:gridCol w="385482">
                  <a:extLst>
                    <a:ext uri="{9D8B030D-6E8A-4147-A177-3AD203B41FA5}">
                      <a16:colId xmlns:a16="http://schemas.microsoft.com/office/drawing/2014/main" val="20015"/>
                    </a:ext>
                  </a:extLst>
                </a:gridCol>
                <a:gridCol w="385482">
                  <a:extLst>
                    <a:ext uri="{9D8B030D-6E8A-4147-A177-3AD203B41FA5}">
                      <a16:colId xmlns:a16="http://schemas.microsoft.com/office/drawing/2014/main" val="20016"/>
                    </a:ext>
                  </a:extLst>
                </a:gridCol>
              </a:tblGrid>
              <a:tr h="370840">
                <a:tc>
                  <a:txBody>
                    <a:bodyPr/>
                    <a:lstStyle/>
                    <a:p>
                      <a:pPr algn="ctr"/>
                      <a:r>
                        <a:rPr lang="en-GB" b="0"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GB" dirty="0">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latin typeface="Century Gothic" panose="020B0502020202020204" pitchFamily="34" charset="0"/>
                        </a:rPr>
                        <a:t>N</a:t>
                      </a:r>
                      <a:endParaRPr lang="en-GB"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GB"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GB" dirty="0">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algn="ctr"/>
                      <a:r>
                        <a:rPr lang="en-GB"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algn="ctr"/>
                      <a:r>
                        <a:rPr lang="en-GB"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70840">
                <a:tc>
                  <a:txBody>
                    <a:bodyPr/>
                    <a:lstStyle/>
                    <a:p>
                      <a:pPr algn="ctr"/>
                      <a:r>
                        <a:rPr lang="en-GB"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70840">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70840">
                <a:tc>
                  <a:txBody>
                    <a:bodyPr/>
                    <a:lstStyle/>
                    <a:p>
                      <a:pPr algn="ctr"/>
                      <a:r>
                        <a:rPr lang="en-GB" dirty="0">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70840">
                <a:tc>
                  <a:txBody>
                    <a:bodyPr/>
                    <a:lstStyle/>
                    <a:p>
                      <a:pPr algn="ctr"/>
                      <a:r>
                        <a:rPr lang="en-GB" dirty="0">
                          <a:solidFill>
                            <a:schemeClr val="tx1"/>
                          </a:solidFill>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7" name="TextBox 6">
            <a:extLst>
              <a:ext uri="{FF2B5EF4-FFF2-40B4-BE49-F238E27FC236}">
                <a16:creationId xmlns:a16="http://schemas.microsoft.com/office/drawing/2014/main" id="{4DC86A53-EFA8-469A-8727-58D5DEBCBF49}"/>
              </a:ext>
            </a:extLst>
          </p:cNvPr>
          <p:cNvSpPr txBox="1"/>
          <p:nvPr/>
        </p:nvSpPr>
        <p:spPr>
          <a:xfrm>
            <a:off x="152400" y="7258433"/>
            <a:ext cx="6553194" cy="4801314"/>
          </a:xfrm>
          <a:prstGeom prst="rect">
            <a:avLst/>
          </a:prstGeom>
          <a:noFill/>
        </p:spPr>
        <p:txBody>
          <a:bodyPr wrap="square" numCol="2" rtlCol="0" anchor="ctr">
            <a:spAutoFit/>
          </a:bodyPr>
          <a:lstStyle/>
          <a:p>
            <a:pPr algn="ctr"/>
            <a:r>
              <a:rPr lang="en-GB" dirty="0">
                <a:latin typeface="Century Gothic" panose="020B0502020202020204" pitchFamily="34" charset="0"/>
              </a:rPr>
              <a:t>Maths</a:t>
            </a:r>
          </a:p>
          <a:p>
            <a:pPr algn="ctr"/>
            <a:r>
              <a:rPr lang="en-GB" dirty="0">
                <a:latin typeface="Century Gothic" panose="020B0502020202020204" pitchFamily="34" charset="0"/>
              </a:rPr>
              <a:t>English</a:t>
            </a:r>
          </a:p>
          <a:p>
            <a:pPr algn="ctr"/>
            <a:r>
              <a:rPr lang="en-GB" dirty="0">
                <a:latin typeface="Century Gothic" panose="020B0502020202020204" pitchFamily="34" charset="0"/>
              </a:rPr>
              <a:t>Science</a:t>
            </a:r>
          </a:p>
          <a:p>
            <a:pPr algn="ctr"/>
            <a:r>
              <a:rPr lang="en-GB" dirty="0">
                <a:latin typeface="Century Gothic" panose="020B0502020202020204" pitchFamily="34" charset="0"/>
              </a:rPr>
              <a:t>Geography</a:t>
            </a:r>
          </a:p>
          <a:p>
            <a:pPr algn="ctr"/>
            <a:r>
              <a:rPr lang="en-GB" dirty="0">
                <a:latin typeface="Century Gothic" panose="020B0502020202020204" pitchFamily="34" charset="0"/>
              </a:rPr>
              <a:t>History</a:t>
            </a:r>
          </a:p>
          <a:p>
            <a:pPr algn="ctr"/>
            <a:r>
              <a:rPr lang="en-GB" dirty="0">
                <a:latin typeface="Century Gothic" panose="020B0502020202020204" pitchFamily="34" charset="0"/>
              </a:rPr>
              <a:t>Art</a:t>
            </a:r>
          </a:p>
          <a:p>
            <a:pPr algn="ctr"/>
            <a:r>
              <a:rPr lang="en-GB" dirty="0">
                <a:latin typeface="Century Gothic" panose="020B0502020202020204" pitchFamily="34" charset="0"/>
              </a:rPr>
              <a:t>Music</a:t>
            </a:r>
          </a:p>
          <a:p>
            <a:pPr algn="ctr"/>
            <a:r>
              <a:rPr lang="en-GB" dirty="0">
                <a:latin typeface="Century Gothic" panose="020B0502020202020204" pitchFamily="34" charset="0"/>
              </a:rPr>
              <a:t>PE</a:t>
            </a:r>
          </a:p>
          <a:p>
            <a:pPr algn="ctr"/>
            <a:r>
              <a:rPr lang="en-GB" dirty="0">
                <a:latin typeface="Century Gothic" panose="020B0502020202020204" pitchFamily="34" charset="0"/>
              </a:rPr>
              <a:t>Drama</a:t>
            </a: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Catering</a:t>
            </a:r>
          </a:p>
          <a:p>
            <a:pPr algn="ctr"/>
            <a:r>
              <a:rPr lang="en-GB" dirty="0">
                <a:latin typeface="Century Gothic" panose="020B0502020202020204" pitchFamily="34" charset="0"/>
              </a:rPr>
              <a:t>Computing</a:t>
            </a:r>
          </a:p>
          <a:p>
            <a:pPr algn="ctr"/>
            <a:r>
              <a:rPr lang="en-GB" dirty="0">
                <a:latin typeface="Century Gothic" panose="020B0502020202020204" pitchFamily="34" charset="0"/>
              </a:rPr>
              <a:t>Spanish</a:t>
            </a:r>
          </a:p>
          <a:p>
            <a:pPr algn="ctr"/>
            <a:r>
              <a:rPr lang="en-GB" dirty="0">
                <a:latin typeface="Century Gothic" panose="020B0502020202020204" pitchFamily="34" charset="0"/>
              </a:rPr>
              <a:t>Assembly</a:t>
            </a:r>
          </a:p>
          <a:p>
            <a:pPr algn="ctr"/>
            <a:r>
              <a:rPr lang="en-GB" dirty="0">
                <a:latin typeface="Century Gothic" panose="020B0502020202020204" pitchFamily="34" charset="0"/>
              </a:rPr>
              <a:t>Tutor Time</a:t>
            </a:r>
          </a:p>
        </p:txBody>
      </p:sp>
      <p:sp>
        <p:nvSpPr>
          <p:cNvPr id="8" name="Rectangle 7"/>
          <p:cNvSpPr/>
          <p:nvPr/>
        </p:nvSpPr>
        <p:spPr>
          <a:xfrm>
            <a:off x="152400" y="430933"/>
            <a:ext cx="6553193" cy="523220"/>
          </a:xfrm>
          <a:prstGeom prst="rect">
            <a:avLst/>
          </a:prstGeom>
        </p:spPr>
        <p:txBody>
          <a:bodyPr wrap="square">
            <a:spAutoFit/>
          </a:bodyPr>
          <a:lstStyle/>
          <a:p>
            <a:pPr algn="ctr"/>
            <a:r>
              <a:rPr lang="en-GB" sz="1400" dirty="0">
                <a:latin typeface="Century Gothic" panose="020B0502020202020204" pitchFamily="34" charset="0"/>
              </a:rPr>
              <a:t>Find the subjects below in the Word search – they are vertical, horizontal and diagonal!</a:t>
            </a:r>
          </a:p>
        </p:txBody>
      </p:sp>
      <p:pic>
        <p:nvPicPr>
          <p:cNvPr id="2" name="Picture 1"/>
          <p:cNvPicPr>
            <a:picLocks noChangeAspect="1"/>
          </p:cNvPicPr>
          <p:nvPr/>
        </p:nvPicPr>
        <p:blipFill>
          <a:blip r:embed="rId2"/>
          <a:stretch>
            <a:fillRect/>
          </a:stretch>
        </p:blipFill>
        <p:spPr>
          <a:xfrm>
            <a:off x="419096" y="0"/>
            <a:ext cx="6019800" cy="419100"/>
          </a:xfrm>
          <a:prstGeom prst="rect">
            <a:avLst/>
          </a:prstGeom>
        </p:spPr>
      </p:pic>
    </p:spTree>
    <p:extLst>
      <p:ext uri="{BB962C8B-B14F-4D97-AF65-F5344CB8AC3E}">
        <p14:creationId xmlns:p14="http://schemas.microsoft.com/office/powerpoint/2010/main" val="195175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6771" y="707932"/>
            <a:ext cx="3004458" cy="7761035"/>
          </a:xfrm>
          <a:prstGeom prst="rect">
            <a:avLst/>
          </a:prstGeom>
          <a:noFill/>
        </p:spPr>
        <p:txBody>
          <a:bodyPr wrap="square" rtlCol="0">
            <a:spAutoFit/>
          </a:bodyPr>
          <a:lstStyle/>
          <a:p>
            <a:pPr algn="ctr">
              <a:lnSpc>
                <a:spcPct val="200000"/>
              </a:lnSpc>
            </a:pPr>
            <a:r>
              <a:rPr lang="en-GB" dirty="0">
                <a:latin typeface="Century Gothic" panose="020B0502020202020204" pitchFamily="34" charset="0"/>
              </a:rPr>
              <a:t>Maths</a:t>
            </a:r>
          </a:p>
          <a:p>
            <a:pPr algn="ctr">
              <a:lnSpc>
                <a:spcPct val="200000"/>
              </a:lnSpc>
            </a:pPr>
            <a:r>
              <a:rPr lang="en-GB" dirty="0">
                <a:latin typeface="Century Gothic" panose="020B0502020202020204" pitchFamily="34" charset="0"/>
              </a:rPr>
              <a:t>English </a:t>
            </a:r>
          </a:p>
          <a:p>
            <a:pPr algn="ctr">
              <a:lnSpc>
                <a:spcPct val="200000"/>
              </a:lnSpc>
            </a:pPr>
            <a:r>
              <a:rPr lang="en-GB" dirty="0">
                <a:latin typeface="Century Gothic" panose="020B0502020202020204" pitchFamily="34" charset="0"/>
              </a:rPr>
              <a:t>Science</a:t>
            </a:r>
          </a:p>
          <a:p>
            <a:pPr algn="ctr">
              <a:lnSpc>
                <a:spcPct val="200000"/>
              </a:lnSpc>
            </a:pPr>
            <a:r>
              <a:rPr lang="en-GB" dirty="0">
                <a:latin typeface="Century Gothic" panose="020B0502020202020204" pitchFamily="34" charset="0"/>
              </a:rPr>
              <a:t>Geography</a:t>
            </a:r>
          </a:p>
          <a:p>
            <a:pPr algn="ctr">
              <a:lnSpc>
                <a:spcPct val="200000"/>
              </a:lnSpc>
            </a:pPr>
            <a:r>
              <a:rPr lang="en-GB" dirty="0">
                <a:latin typeface="Century Gothic" panose="020B0502020202020204" pitchFamily="34" charset="0"/>
              </a:rPr>
              <a:t>History</a:t>
            </a:r>
          </a:p>
          <a:p>
            <a:pPr algn="ctr">
              <a:lnSpc>
                <a:spcPct val="200000"/>
              </a:lnSpc>
            </a:pPr>
            <a:r>
              <a:rPr lang="en-GB" dirty="0">
                <a:latin typeface="Century Gothic" panose="020B0502020202020204" pitchFamily="34" charset="0"/>
              </a:rPr>
              <a:t>Art</a:t>
            </a:r>
          </a:p>
          <a:p>
            <a:pPr algn="ctr">
              <a:lnSpc>
                <a:spcPct val="200000"/>
              </a:lnSpc>
            </a:pPr>
            <a:r>
              <a:rPr lang="en-GB" dirty="0">
                <a:latin typeface="Century Gothic" panose="020B0502020202020204" pitchFamily="34" charset="0"/>
              </a:rPr>
              <a:t>Music</a:t>
            </a:r>
          </a:p>
          <a:p>
            <a:pPr algn="ctr">
              <a:lnSpc>
                <a:spcPct val="200000"/>
              </a:lnSpc>
            </a:pPr>
            <a:r>
              <a:rPr lang="en-GB" dirty="0">
                <a:latin typeface="Century Gothic" panose="020B0502020202020204" pitchFamily="34" charset="0"/>
              </a:rPr>
              <a:t>PE</a:t>
            </a:r>
          </a:p>
          <a:p>
            <a:pPr algn="ctr">
              <a:lnSpc>
                <a:spcPct val="200000"/>
              </a:lnSpc>
            </a:pPr>
            <a:r>
              <a:rPr lang="en-GB" dirty="0">
                <a:latin typeface="Century Gothic" panose="020B0502020202020204" pitchFamily="34" charset="0"/>
              </a:rPr>
              <a:t>Drama</a:t>
            </a:r>
          </a:p>
          <a:p>
            <a:pPr algn="ctr">
              <a:lnSpc>
                <a:spcPct val="200000"/>
              </a:lnSpc>
            </a:pPr>
            <a:r>
              <a:rPr lang="en-GB" dirty="0">
                <a:latin typeface="Century Gothic" panose="020B0502020202020204" pitchFamily="34" charset="0"/>
              </a:rPr>
              <a:t>Catering</a:t>
            </a:r>
          </a:p>
          <a:p>
            <a:pPr algn="ctr">
              <a:lnSpc>
                <a:spcPct val="200000"/>
              </a:lnSpc>
            </a:pPr>
            <a:r>
              <a:rPr lang="en-GB" dirty="0">
                <a:latin typeface="Century Gothic" panose="020B0502020202020204" pitchFamily="34" charset="0"/>
              </a:rPr>
              <a:t>Computing</a:t>
            </a:r>
          </a:p>
          <a:p>
            <a:pPr algn="ctr">
              <a:lnSpc>
                <a:spcPct val="200000"/>
              </a:lnSpc>
            </a:pPr>
            <a:r>
              <a:rPr lang="en-GB" dirty="0">
                <a:latin typeface="Century Gothic" panose="020B0502020202020204" pitchFamily="34" charset="0"/>
              </a:rPr>
              <a:t>PSHE</a:t>
            </a:r>
          </a:p>
          <a:p>
            <a:pPr algn="ctr">
              <a:lnSpc>
                <a:spcPct val="200000"/>
              </a:lnSpc>
            </a:pPr>
            <a:r>
              <a:rPr lang="en-GB" dirty="0">
                <a:latin typeface="Century Gothic" panose="020B0502020202020204" pitchFamily="34" charset="0"/>
              </a:rPr>
              <a:t>Spanish</a:t>
            </a:r>
          </a:p>
          <a:p>
            <a:pPr algn="ctr">
              <a:lnSpc>
                <a:spcPct val="200000"/>
              </a:lnSpc>
            </a:pPr>
            <a:r>
              <a:rPr lang="en-GB" dirty="0">
                <a:latin typeface="Century Gothic" panose="020B0502020202020204" pitchFamily="34" charset="0"/>
              </a:rPr>
              <a:t>Form Time</a:t>
            </a:r>
          </a:p>
        </p:txBody>
      </p:sp>
      <p:pic>
        <p:nvPicPr>
          <p:cNvPr id="1026" name="Picture 2" descr="https://static.thenounproject.com/png/2709355-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237" y="7832764"/>
            <a:ext cx="1155268" cy="1155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thenounproject.com/png/25371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2" y="1648958"/>
            <a:ext cx="1146360" cy="1146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tatic.thenounproject.com/png/1788338-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132" y="597332"/>
            <a:ext cx="958560" cy="958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tatic.thenounproject.com/png/2041311-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001" y="5118806"/>
            <a:ext cx="1090570" cy="10905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tatic.thenounproject.com/png/1441452-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2132" y="3871308"/>
            <a:ext cx="994062" cy="9940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tatic.thenounproject.com/png/715001-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96" y="6496693"/>
            <a:ext cx="1148690" cy="11486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tatic.thenounproject.com/png/3148531-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392" y="2999364"/>
            <a:ext cx="1011861" cy="10118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static.thenounproject.com/png/3249581-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01" y="7645383"/>
            <a:ext cx="1081681" cy="10816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static.thenounproject.com/png/214897-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405" y="2524600"/>
            <a:ext cx="1264038" cy="126403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static.thenounproject.com/png/1176750-20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113" y="5511952"/>
            <a:ext cx="879808" cy="87980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static.thenounproject.com/png/1675650-2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252" y="4311883"/>
            <a:ext cx="903860" cy="90386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static.thenounproject.com/png/2451048-2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7143" y="6338822"/>
            <a:ext cx="1306561" cy="130656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static.thenounproject.com/png/132809-20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29667" y="1405821"/>
            <a:ext cx="1221515" cy="122151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static.thenounproject.com/png/1425955-200.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3113" y="523768"/>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7321" y="430933"/>
            <a:ext cx="4723359" cy="276999"/>
          </a:xfrm>
          <a:prstGeom prst="rect">
            <a:avLst/>
          </a:prstGeom>
        </p:spPr>
        <p:txBody>
          <a:bodyPr wrap="square">
            <a:spAutoFit/>
          </a:bodyPr>
          <a:lstStyle/>
          <a:p>
            <a:pPr algn="ctr"/>
            <a:r>
              <a:rPr lang="en-GB" sz="1200" b="1" dirty="0">
                <a:latin typeface="Century Gothic" panose="020B0502020202020204" pitchFamily="34" charset="0"/>
              </a:rPr>
              <a:t>Match up the subject to the correct icon</a:t>
            </a:r>
          </a:p>
        </p:txBody>
      </p:sp>
      <p:pic>
        <p:nvPicPr>
          <p:cNvPr id="21" name="Picture 20"/>
          <p:cNvPicPr>
            <a:picLocks noChangeAspect="1"/>
          </p:cNvPicPr>
          <p:nvPr/>
        </p:nvPicPr>
        <p:blipFill>
          <a:blip r:embed="rId16"/>
          <a:stretch>
            <a:fillRect/>
          </a:stretch>
        </p:blipFill>
        <p:spPr>
          <a:xfrm>
            <a:off x="419096" y="0"/>
            <a:ext cx="6019800" cy="419100"/>
          </a:xfrm>
          <a:prstGeom prst="rect">
            <a:avLst/>
          </a:prstGeom>
        </p:spPr>
      </p:pic>
    </p:spTree>
    <p:extLst>
      <p:ext uri="{BB962C8B-B14F-4D97-AF65-F5344CB8AC3E}">
        <p14:creationId xmlns:p14="http://schemas.microsoft.com/office/powerpoint/2010/main" val="360802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0737" y="51510"/>
            <a:ext cx="2676525" cy="561975"/>
          </a:xfrm>
          <a:prstGeom prst="rect">
            <a:avLst/>
          </a:prstGeom>
        </p:spPr>
      </p:pic>
      <p:pic>
        <p:nvPicPr>
          <p:cNvPr id="2050" name="Picture 2" descr="https://static.thenounproject.com/png/850367-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78" y="6079177"/>
            <a:ext cx="3960173" cy="39601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613485"/>
            <a:ext cx="6705600" cy="1384995"/>
          </a:xfrm>
          <a:prstGeom prst="rect">
            <a:avLst/>
          </a:prstGeom>
        </p:spPr>
        <p:txBody>
          <a:bodyPr wrap="square">
            <a:spAutoFit/>
          </a:bodyPr>
          <a:lstStyle/>
          <a:p>
            <a:pPr algn="ctr"/>
            <a:r>
              <a:rPr lang="en-GB" sz="1400" dirty="0">
                <a:latin typeface="Century Gothic" panose="020B0502020202020204" pitchFamily="34" charset="0"/>
              </a:rPr>
              <a:t>At secondary school, you will be moving around to different classrooms for different lessons. This means that you need to bring all the equipment you will require with you for the day. </a:t>
            </a:r>
          </a:p>
          <a:p>
            <a:pPr algn="ctr"/>
            <a:endParaRPr lang="en-GB" sz="1400" dirty="0">
              <a:latin typeface="Century Gothic" panose="020B0502020202020204" pitchFamily="34" charset="0"/>
            </a:endParaRPr>
          </a:p>
          <a:p>
            <a:pPr algn="ctr"/>
            <a:r>
              <a:rPr lang="en-GB" sz="1400" dirty="0">
                <a:latin typeface="Century Gothic" panose="020B0502020202020204" pitchFamily="34" charset="0"/>
              </a:rPr>
              <a:t>Below are some items you will need to bring – can you identify them and add anything else?</a:t>
            </a:r>
          </a:p>
        </p:txBody>
      </p:sp>
      <p:pic>
        <p:nvPicPr>
          <p:cNvPr id="2052" name="Picture 4" descr="https://static.thenounproject.com/png/2582605-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149" y="8024049"/>
            <a:ext cx="1760625" cy="1760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atic.thenounproject.com/png/2285436-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211455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tatic.thenounproject.com/png/1721269-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672" y="3356512"/>
            <a:ext cx="970840" cy="9708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tatic.thenounproject.com/png/2850939-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0" y="3417128"/>
            <a:ext cx="849834" cy="84983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tatic.thenounproject.com/png/1892638-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1351" y="3495041"/>
            <a:ext cx="832311" cy="83231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tatic.thenounproject.com/png/655537-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 y="349504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static.thenounproject.com/png/2547536-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4343" y="6549315"/>
            <a:ext cx="1299285" cy="1299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static.thenounproject.com/png/1261241-20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3172" y="5064362"/>
            <a:ext cx="882176" cy="88217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static.thenounproject.com/png/774538-2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4672" y="8404203"/>
            <a:ext cx="1180008" cy="118000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static.thenounproject.com/png/1753102-2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775" y="4967927"/>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static.thenounproject.com/png/663080-20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1150" y="4815527"/>
            <a:ext cx="1263650" cy="126365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s://static.thenounproject.com/png/1043010-200.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7395" y="4881582"/>
            <a:ext cx="976689" cy="976689"/>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s://static.thenounproject.com/png/2671831-20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64672" y="6623517"/>
            <a:ext cx="1108548" cy="110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25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5876"/>
            <a:ext cx="6858000" cy="513244"/>
          </a:xfrm>
          <a:prstGeom prst="rect">
            <a:avLst/>
          </a:prstGeom>
        </p:spPr>
      </p:pic>
      <p:pic>
        <p:nvPicPr>
          <p:cNvPr id="5" name="Picture 4"/>
          <p:cNvPicPr>
            <a:picLocks noChangeAspect="1"/>
          </p:cNvPicPr>
          <p:nvPr/>
        </p:nvPicPr>
        <p:blipFill>
          <a:blip r:embed="rId3"/>
          <a:stretch>
            <a:fillRect/>
          </a:stretch>
        </p:blipFill>
        <p:spPr>
          <a:xfrm>
            <a:off x="1389267" y="1641409"/>
            <a:ext cx="3980564" cy="5150608"/>
          </a:xfrm>
          <a:prstGeom prst="rect">
            <a:avLst/>
          </a:prstGeom>
        </p:spPr>
      </p:pic>
      <p:sp>
        <p:nvSpPr>
          <p:cNvPr id="6" name="TextBox 5"/>
          <p:cNvSpPr txBox="1"/>
          <p:nvPr/>
        </p:nvSpPr>
        <p:spPr>
          <a:xfrm>
            <a:off x="0" y="7720786"/>
            <a:ext cx="6858000" cy="2185214"/>
          </a:xfrm>
          <a:prstGeom prst="rect">
            <a:avLst/>
          </a:prstGeom>
          <a:noFill/>
        </p:spPr>
        <p:txBody>
          <a:bodyPr wrap="square" rtlCol="0">
            <a:spAutoFit/>
          </a:bodyPr>
          <a:lstStyle/>
          <a:p>
            <a:r>
              <a:rPr lang="en-GB" sz="1200" dirty="0">
                <a:latin typeface="Century Gothic" panose="020B0502020202020204" pitchFamily="34" charset="0"/>
              </a:rPr>
              <a:t>Why is wearing the correct school uniform important?</a:t>
            </a:r>
          </a:p>
          <a:p>
            <a:pPr>
              <a:lnSpc>
                <a:spcPct val="150000"/>
              </a:lnSpc>
            </a:pPr>
            <a:r>
              <a:rPr lang="en-GB" sz="1600" dirty="0">
                <a:latin typeface="Century Gothic" panose="020B0502020202020204" pitchFamily="34" charset="0"/>
              </a:rPr>
              <a:t>…………………………………………………………………………………………………………………………………………………………………………………………………………………………………………………………………………………………………………………………………………………………………………………………………………………………………………</a:t>
            </a:r>
          </a:p>
        </p:txBody>
      </p:sp>
      <p:sp>
        <p:nvSpPr>
          <p:cNvPr id="7" name="Rectangle 6"/>
          <p:cNvSpPr/>
          <p:nvPr/>
        </p:nvSpPr>
        <p:spPr>
          <a:xfrm>
            <a:off x="76200" y="569172"/>
            <a:ext cx="6705600" cy="769441"/>
          </a:xfrm>
          <a:prstGeom prst="rect">
            <a:avLst/>
          </a:prstGeom>
        </p:spPr>
        <p:txBody>
          <a:bodyPr wrap="square">
            <a:spAutoFit/>
          </a:bodyPr>
          <a:lstStyle/>
          <a:p>
            <a:r>
              <a:rPr lang="en-GB" sz="1100" dirty="0">
                <a:latin typeface="Century Gothic" panose="020B0502020202020204" pitchFamily="34" charset="0"/>
              </a:rPr>
              <a:t>One of the different things about moving to secondary school is the change in what you will wear. At The Palmer Catholic Academy we pride ourselves in looking smart and professional at all times. Use the school website or the information booklet to draw and label the school uniform you will wear onto the Lego figure</a:t>
            </a:r>
          </a:p>
        </p:txBody>
      </p:sp>
    </p:spTree>
    <p:extLst>
      <p:ext uri="{BB962C8B-B14F-4D97-AF65-F5344CB8AC3E}">
        <p14:creationId xmlns:p14="http://schemas.microsoft.com/office/powerpoint/2010/main" val="6411358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1573</TotalTime>
  <Words>1099</Words>
  <Application>Microsoft Office PowerPoint</Application>
  <PresentationFormat>A4 Paper (210x297 mm)</PresentationFormat>
  <Paragraphs>438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Bradley Hand ITC</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RNelligan</dc:creator>
  <cp:lastModifiedBy>P.Sharp</cp:lastModifiedBy>
  <cp:revision>28</cp:revision>
  <dcterms:created xsi:type="dcterms:W3CDTF">2020-04-09T12:00:21Z</dcterms:created>
  <dcterms:modified xsi:type="dcterms:W3CDTF">2022-07-05T08:42:39Z</dcterms:modified>
</cp:coreProperties>
</file>