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rchivo Black"/>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rchivoBlack-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54036f197e695ba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54036f197e695ba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54036f197e695ba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4036f197e695ba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423dbd1f00d210c9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23dbd1f00d210c9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046754d7c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046754d7c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046754d7c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046754d7c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61eb080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061eb080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hyperlink" Target="https://youtu.be/qK5H9fPkltc?si=ipRAZkcmwDER-x2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9.jpg"/><Relationship Id="rId6" Type="http://schemas.openxmlformats.org/officeDocument/2006/relationships/image" Target="../media/image3.jpg"/><Relationship Id="rId7"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623407" y="7"/>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rgbClr val="980000"/>
                </a:solidFill>
                <a:latin typeface="Archivo Black"/>
                <a:ea typeface="Archivo Black"/>
                <a:cs typeface="Archivo Black"/>
                <a:sym typeface="Archivo Black"/>
              </a:rPr>
              <a:t>Have you heard of this show?</a:t>
            </a:r>
            <a:endParaRPr b="1" sz="4000">
              <a:solidFill>
                <a:srgbClr val="980000"/>
              </a:solidFill>
              <a:latin typeface="Archivo Black"/>
              <a:ea typeface="Archivo Black"/>
              <a:cs typeface="Archivo Black"/>
              <a:sym typeface="Archivo Black"/>
            </a:endParaRPr>
          </a:p>
        </p:txBody>
      </p:sp>
      <p:pic>
        <p:nvPicPr>
          <p:cNvPr id="55" name="Google Shape;55;p13"/>
          <p:cNvPicPr preferRelativeResize="0"/>
          <p:nvPr/>
        </p:nvPicPr>
        <p:blipFill>
          <a:blip r:embed="rId3">
            <a:alphaModFix/>
          </a:blip>
          <a:stretch>
            <a:fillRect/>
          </a:stretch>
        </p:blipFill>
        <p:spPr>
          <a:xfrm>
            <a:off x="2472349" y="836207"/>
            <a:ext cx="3328290" cy="4160376"/>
          </a:xfrm>
          <a:prstGeom prst="rect">
            <a:avLst/>
          </a:prstGeom>
          <a:noFill/>
          <a:ln>
            <a:noFill/>
          </a:ln>
        </p:spPr>
      </p:pic>
      <p:sp>
        <p:nvSpPr>
          <p:cNvPr id="56" name="Google Shape;56;p13"/>
          <p:cNvSpPr txBox="1"/>
          <p:nvPr/>
        </p:nvSpPr>
        <p:spPr>
          <a:xfrm>
            <a:off x="5910905" y="1982601"/>
            <a:ext cx="32331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rgbClr val="980000"/>
                </a:solidFill>
                <a:latin typeface="Archivo Black"/>
                <a:ea typeface="Archivo Black"/>
                <a:cs typeface="Archivo Black"/>
                <a:sym typeface="Archivo Black"/>
              </a:rPr>
              <a:t>Why/how did they get their powers?</a:t>
            </a:r>
            <a:endParaRPr b="1" sz="3000">
              <a:solidFill>
                <a:srgbClr val="980000"/>
              </a:solidFill>
              <a:latin typeface="Archivo Black"/>
              <a:ea typeface="Archivo Black"/>
              <a:cs typeface="Archivo Black"/>
              <a:sym typeface="Archiv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85693"/>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600">
                <a:solidFill>
                  <a:srgbClr val="990000"/>
                </a:solidFill>
                <a:latin typeface="Archivo Black"/>
                <a:ea typeface="Archivo Black"/>
                <a:cs typeface="Archivo Black"/>
                <a:sym typeface="Archivo Black"/>
              </a:rPr>
              <a:t>September: </a:t>
            </a:r>
            <a:endParaRPr b="1" sz="3600">
              <a:solidFill>
                <a:srgbClr val="990000"/>
              </a:solidFill>
              <a:latin typeface="Archivo Black"/>
              <a:ea typeface="Archivo Black"/>
              <a:cs typeface="Archivo Black"/>
              <a:sym typeface="Archivo Black"/>
            </a:endParaRPr>
          </a:p>
          <a:p>
            <a:pPr indent="0" lvl="0" marL="0" rtl="0" algn="ctr">
              <a:spcBef>
                <a:spcPts val="0"/>
              </a:spcBef>
              <a:spcAft>
                <a:spcPts val="0"/>
              </a:spcAft>
              <a:buNone/>
            </a:pPr>
            <a:r>
              <a:rPr b="1" lang="en-GB" sz="3600" u="sng">
                <a:solidFill>
                  <a:srgbClr val="990000"/>
                </a:solidFill>
                <a:latin typeface="Archivo Black"/>
                <a:ea typeface="Archivo Black"/>
                <a:cs typeface="Archivo Black"/>
                <a:sym typeface="Archivo Black"/>
              </a:rPr>
              <a:t>Sickle cell awareness month</a:t>
            </a:r>
            <a:r>
              <a:rPr b="1" lang="en-GB" sz="3600">
                <a:solidFill>
                  <a:srgbClr val="BF9000"/>
                </a:solidFill>
                <a:latin typeface="Archivo Black"/>
                <a:ea typeface="Archivo Black"/>
                <a:cs typeface="Archivo Black"/>
                <a:sym typeface="Archivo Black"/>
              </a:rPr>
              <a:t> </a:t>
            </a:r>
            <a:endParaRPr b="1" sz="3600">
              <a:solidFill>
                <a:srgbClr val="BF9000"/>
              </a:solidFill>
              <a:latin typeface="Archivo Black"/>
              <a:ea typeface="Archivo Black"/>
              <a:cs typeface="Archivo Black"/>
              <a:sym typeface="Archivo Black"/>
            </a:endParaRPr>
          </a:p>
        </p:txBody>
      </p:sp>
      <p:pic>
        <p:nvPicPr>
          <p:cNvPr id="62" name="Google Shape;62;p14"/>
          <p:cNvPicPr preferRelativeResize="0"/>
          <p:nvPr/>
        </p:nvPicPr>
        <p:blipFill>
          <a:blip r:embed="rId3">
            <a:alphaModFix/>
          </a:blip>
          <a:stretch>
            <a:fillRect/>
          </a:stretch>
        </p:blipFill>
        <p:spPr>
          <a:xfrm>
            <a:off x="155400" y="1945100"/>
            <a:ext cx="4485225" cy="2399625"/>
          </a:xfrm>
          <a:prstGeom prst="rect">
            <a:avLst/>
          </a:prstGeom>
          <a:noFill/>
          <a:ln>
            <a:noFill/>
          </a:ln>
        </p:spPr>
      </p:pic>
      <p:sp>
        <p:nvSpPr>
          <p:cNvPr id="63" name="Google Shape;63;p14"/>
          <p:cNvSpPr txBox="1"/>
          <p:nvPr/>
        </p:nvSpPr>
        <p:spPr>
          <a:xfrm>
            <a:off x="5167800" y="2571750"/>
            <a:ext cx="3664500" cy="102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u="sng">
                <a:solidFill>
                  <a:schemeClr val="hlink"/>
                </a:solidFill>
                <a:hlinkClick r:id="rId4"/>
              </a:rPr>
              <a:t>https://youtu.be/qK5H9fPkltc?si=ipRAZkcmwDER-x2l</a:t>
            </a:r>
            <a:endParaRPr sz="1800">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0"/>
            <a:ext cx="8520600" cy="101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600">
                <a:solidFill>
                  <a:srgbClr val="BF9000"/>
                </a:solidFill>
                <a:latin typeface="Archivo Black"/>
                <a:ea typeface="Archivo Black"/>
                <a:cs typeface="Archivo Black"/>
                <a:sym typeface="Archivo Black"/>
              </a:rPr>
              <a:t>Importance of donating blood </a:t>
            </a:r>
            <a:endParaRPr b="1" sz="3600">
              <a:solidFill>
                <a:srgbClr val="BF9000"/>
              </a:solidFill>
              <a:latin typeface="Archivo Black"/>
              <a:ea typeface="Archivo Black"/>
              <a:cs typeface="Archivo Black"/>
              <a:sym typeface="Archivo Black"/>
            </a:endParaRPr>
          </a:p>
        </p:txBody>
      </p:sp>
      <p:sp>
        <p:nvSpPr>
          <p:cNvPr id="69" name="Google Shape;69;p15"/>
          <p:cNvSpPr txBox="1"/>
          <p:nvPr>
            <p:ph idx="1" type="body"/>
          </p:nvPr>
        </p:nvSpPr>
        <p:spPr>
          <a:xfrm>
            <a:off x="0" y="766750"/>
            <a:ext cx="9144000" cy="4287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38761D"/>
              </a:buClr>
              <a:buSzPts val="1800"/>
              <a:buFont typeface="Archivo Black"/>
              <a:buChar char="●"/>
            </a:pPr>
            <a:r>
              <a:rPr lang="en-GB">
                <a:solidFill>
                  <a:srgbClr val="990000"/>
                </a:solidFill>
                <a:latin typeface="Archivo Black"/>
                <a:ea typeface="Archivo Black"/>
                <a:cs typeface="Archivo Black"/>
                <a:sym typeface="Archivo Black"/>
              </a:rPr>
              <a:t>Alleviates symptoms</a:t>
            </a:r>
            <a:r>
              <a:rPr lang="en-GB">
                <a:solidFill>
                  <a:srgbClr val="38761D"/>
                </a:solidFill>
                <a:latin typeface="Archivo Black"/>
                <a:ea typeface="Archivo Black"/>
                <a:cs typeface="Archivo Black"/>
                <a:sym typeface="Archivo Black"/>
              </a:rPr>
              <a:t> and is used as a treatment for the conditions associated with Sickle cell anemia</a:t>
            </a:r>
            <a:r>
              <a:rPr lang="en-GB">
                <a:solidFill>
                  <a:srgbClr val="BF9000"/>
                </a:solidFill>
                <a:latin typeface="Archivo Black"/>
                <a:ea typeface="Archivo Black"/>
                <a:cs typeface="Archivo Black"/>
                <a:sym typeface="Archivo Black"/>
              </a:rPr>
              <a:t>.</a:t>
            </a:r>
            <a:endParaRPr>
              <a:solidFill>
                <a:srgbClr val="BF9000"/>
              </a:solidFill>
              <a:latin typeface="Archivo Black"/>
              <a:ea typeface="Archivo Black"/>
              <a:cs typeface="Archivo Black"/>
              <a:sym typeface="Archivo Black"/>
            </a:endParaRPr>
          </a:p>
          <a:p>
            <a:pPr indent="0" lvl="0" marL="457200" rtl="0" algn="l">
              <a:spcBef>
                <a:spcPts val="1200"/>
              </a:spcBef>
              <a:spcAft>
                <a:spcPts val="0"/>
              </a:spcAft>
              <a:buNone/>
            </a:pPr>
            <a:r>
              <a:t/>
            </a:r>
            <a:endParaRPr>
              <a:solidFill>
                <a:srgbClr val="BF9000"/>
              </a:solidFill>
              <a:latin typeface="Archivo Black"/>
              <a:ea typeface="Archivo Black"/>
              <a:cs typeface="Archivo Black"/>
              <a:sym typeface="Archivo Black"/>
            </a:endParaRPr>
          </a:p>
          <a:p>
            <a:pPr indent="-342900" lvl="0" marL="457200" rtl="0" algn="l">
              <a:spcBef>
                <a:spcPts val="1200"/>
              </a:spcBef>
              <a:spcAft>
                <a:spcPts val="0"/>
              </a:spcAft>
              <a:buClr>
                <a:srgbClr val="980000"/>
              </a:buClr>
              <a:buSzPts val="1800"/>
              <a:buFont typeface="Archivo Black"/>
              <a:buChar char="●"/>
            </a:pPr>
            <a:r>
              <a:rPr lang="en-GB">
                <a:solidFill>
                  <a:srgbClr val="980000"/>
                </a:solidFill>
                <a:latin typeface="Archivo Black"/>
                <a:ea typeface="Archivo Black"/>
                <a:cs typeface="Archivo Black"/>
                <a:sym typeface="Archivo Black"/>
              </a:rPr>
              <a:t>There is a </a:t>
            </a:r>
            <a:r>
              <a:rPr lang="en-GB">
                <a:solidFill>
                  <a:srgbClr val="BF9000"/>
                </a:solidFill>
                <a:latin typeface="Archivo Black"/>
                <a:ea typeface="Archivo Black"/>
                <a:cs typeface="Archivo Black"/>
                <a:sym typeface="Archivo Black"/>
              </a:rPr>
              <a:t>significant shortage in blood </a:t>
            </a:r>
            <a:r>
              <a:rPr lang="en-GB">
                <a:solidFill>
                  <a:srgbClr val="BF9000"/>
                </a:solidFill>
                <a:latin typeface="Archivo Black"/>
                <a:ea typeface="Archivo Black"/>
                <a:cs typeface="Archivo Black"/>
                <a:sym typeface="Archivo Black"/>
              </a:rPr>
              <a:t>donors</a:t>
            </a:r>
            <a:r>
              <a:rPr lang="en-GB">
                <a:solidFill>
                  <a:srgbClr val="980000"/>
                </a:solidFill>
                <a:latin typeface="Archivo Black"/>
                <a:ea typeface="Archivo Black"/>
                <a:cs typeface="Archivo Black"/>
                <a:sym typeface="Archivo Black"/>
              </a:rPr>
              <a:t> </a:t>
            </a:r>
            <a:r>
              <a:rPr lang="en-GB">
                <a:solidFill>
                  <a:srgbClr val="BF9000"/>
                </a:solidFill>
                <a:latin typeface="Archivo Black"/>
                <a:ea typeface="Archivo Black"/>
                <a:cs typeface="Archivo Black"/>
                <a:sym typeface="Archivo Black"/>
              </a:rPr>
              <a:t>of ethnic minorities</a:t>
            </a:r>
            <a:r>
              <a:rPr lang="en-GB">
                <a:solidFill>
                  <a:srgbClr val="38761D"/>
                </a:solidFill>
                <a:latin typeface="Archivo Black"/>
                <a:ea typeface="Archivo Black"/>
                <a:cs typeface="Archivo Black"/>
                <a:sym typeface="Archivo Black"/>
              </a:rPr>
              <a:t>,</a:t>
            </a:r>
            <a:r>
              <a:rPr lang="en-GB">
                <a:solidFill>
                  <a:srgbClr val="980000"/>
                </a:solidFill>
                <a:latin typeface="Archivo Black"/>
                <a:ea typeface="Archivo Black"/>
                <a:cs typeface="Archivo Black"/>
                <a:sym typeface="Archivo Black"/>
              </a:rPr>
              <a:t> which is crucial for Sickle cell patients or those with other blood disorders as </a:t>
            </a:r>
            <a:r>
              <a:rPr lang="en-GB">
                <a:solidFill>
                  <a:srgbClr val="BF9000"/>
                </a:solidFill>
                <a:latin typeface="Archivo Black"/>
                <a:ea typeface="Archivo Black"/>
                <a:cs typeface="Archivo Black"/>
                <a:sym typeface="Archivo Black"/>
              </a:rPr>
              <a:t>blood matched to your own allows you to get the best treatment</a:t>
            </a:r>
            <a:r>
              <a:rPr lang="en-GB">
                <a:solidFill>
                  <a:srgbClr val="38761D"/>
                </a:solidFill>
                <a:latin typeface="Archivo Black"/>
                <a:ea typeface="Archivo Black"/>
                <a:cs typeface="Archivo Black"/>
                <a:sym typeface="Archivo Black"/>
              </a:rPr>
              <a:t>.</a:t>
            </a:r>
            <a:endParaRPr>
              <a:solidFill>
                <a:srgbClr val="38761D"/>
              </a:solidFill>
              <a:latin typeface="Archivo Black"/>
              <a:ea typeface="Archivo Black"/>
              <a:cs typeface="Archivo Black"/>
              <a:sym typeface="Archivo Black"/>
            </a:endParaRPr>
          </a:p>
          <a:p>
            <a:pPr indent="0" lvl="0" marL="0" rtl="0" algn="l">
              <a:spcBef>
                <a:spcPts val="1200"/>
              </a:spcBef>
              <a:spcAft>
                <a:spcPts val="0"/>
              </a:spcAft>
              <a:buNone/>
            </a:pPr>
            <a:r>
              <a:t/>
            </a:r>
            <a:endParaRPr>
              <a:solidFill>
                <a:srgbClr val="980000"/>
              </a:solidFill>
              <a:latin typeface="Archivo Black"/>
              <a:ea typeface="Archivo Black"/>
              <a:cs typeface="Archivo Black"/>
              <a:sym typeface="Archivo Black"/>
            </a:endParaRPr>
          </a:p>
          <a:p>
            <a:pPr indent="-342900" lvl="0" marL="457200" rtl="0" algn="l">
              <a:spcBef>
                <a:spcPts val="1200"/>
              </a:spcBef>
              <a:spcAft>
                <a:spcPts val="0"/>
              </a:spcAft>
              <a:buClr>
                <a:srgbClr val="38761D"/>
              </a:buClr>
              <a:buSzPts val="1800"/>
              <a:buChar char="●"/>
            </a:pPr>
            <a:r>
              <a:rPr lang="en-GB">
                <a:solidFill>
                  <a:srgbClr val="38761D"/>
                </a:solidFill>
                <a:latin typeface="Archivo Black"/>
                <a:ea typeface="Archivo Black"/>
                <a:cs typeface="Archivo Black"/>
                <a:sym typeface="Archivo Black"/>
              </a:rPr>
              <a:t>More often than you realise</a:t>
            </a:r>
            <a:r>
              <a:rPr lang="en-GB">
                <a:solidFill>
                  <a:srgbClr val="BF9000"/>
                </a:solidFill>
                <a:latin typeface="Archivo Black"/>
                <a:ea typeface="Archivo Black"/>
                <a:cs typeface="Archivo Black"/>
                <a:sym typeface="Archivo Black"/>
              </a:rPr>
              <a:t>,</a:t>
            </a:r>
            <a:r>
              <a:rPr lang="en-GB">
                <a:solidFill>
                  <a:srgbClr val="38761D"/>
                </a:solidFill>
                <a:latin typeface="Archivo Black"/>
                <a:ea typeface="Archivo Black"/>
                <a:cs typeface="Archivo Black"/>
                <a:sym typeface="Archivo Black"/>
              </a:rPr>
              <a:t> </a:t>
            </a:r>
            <a:r>
              <a:rPr lang="en-GB">
                <a:solidFill>
                  <a:srgbClr val="990000"/>
                </a:solidFill>
                <a:latin typeface="Archivo Black"/>
                <a:ea typeface="Archivo Black"/>
                <a:cs typeface="Archivo Black"/>
                <a:sym typeface="Archivo Black"/>
              </a:rPr>
              <a:t>a lot of people of black heritage often have low iron levels</a:t>
            </a:r>
            <a:r>
              <a:rPr lang="en-GB">
                <a:solidFill>
                  <a:srgbClr val="38761D"/>
                </a:solidFill>
                <a:latin typeface="Archivo Black"/>
                <a:ea typeface="Archivo Black"/>
                <a:cs typeface="Archivo Black"/>
                <a:sym typeface="Archivo Black"/>
              </a:rPr>
              <a:t>, which means you are not able to donate.</a:t>
            </a:r>
            <a:r>
              <a:rPr b="1" lang="en-GB">
                <a:solidFill>
                  <a:srgbClr val="38761D"/>
                </a:solidFill>
                <a:latin typeface="Archivo Black"/>
                <a:ea typeface="Archivo Black"/>
                <a:cs typeface="Archivo Black"/>
                <a:sym typeface="Archivo Black"/>
              </a:rPr>
              <a:t>Check your iron levels</a:t>
            </a:r>
            <a:r>
              <a:rPr b="1" lang="en-GB">
                <a:solidFill>
                  <a:srgbClr val="BF9000"/>
                </a:solidFill>
                <a:latin typeface="Archivo Black"/>
                <a:ea typeface="Archivo Black"/>
                <a:cs typeface="Archivo Black"/>
                <a:sym typeface="Archivo Black"/>
              </a:rPr>
              <a:t>!!</a:t>
            </a:r>
            <a:endParaRPr b="1">
              <a:solidFill>
                <a:srgbClr val="BF9000"/>
              </a:solidFill>
              <a:latin typeface="Archivo Black"/>
              <a:ea typeface="Archivo Black"/>
              <a:cs typeface="Archivo Black"/>
              <a:sym typeface="Archiv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206700" y="511425"/>
            <a:ext cx="4045200" cy="344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rgbClr val="980000"/>
                </a:solidFill>
                <a:latin typeface="Archivo Black"/>
                <a:ea typeface="Archivo Black"/>
                <a:cs typeface="Archivo Black"/>
                <a:sym typeface="Archivo Black"/>
              </a:rPr>
              <a:t>What do you think that these People have in </a:t>
            </a:r>
            <a:r>
              <a:rPr lang="en-GB">
                <a:solidFill>
                  <a:srgbClr val="BF9000"/>
                </a:solidFill>
                <a:latin typeface="Archivo Black"/>
                <a:ea typeface="Archivo Black"/>
                <a:cs typeface="Archivo Black"/>
                <a:sym typeface="Archivo Black"/>
              </a:rPr>
              <a:t>common</a:t>
            </a:r>
            <a:r>
              <a:rPr lang="en-GB">
                <a:solidFill>
                  <a:srgbClr val="38761D"/>
                </a:solidFill>
                <a:latin typeface="Archivo Black"/>
                <a:ea typeface="Archivo Black"/>
                <a:cs typeface="Archivo Black"/>
                <a:sym typeface="Archivo Black"/>
              </a:rPr>
              <a:t>?</a:t>
            </a:r>
            <a:endParaRPr>
              <a:solidFill>
                <a:srgbClr val="38761D"/>
              </a:solidFill>
              <a:latin typeface="Archivo Black"/>
              <a:ea typeface="Archivo Black"/>
              <a:cs typeface="Archivo Black"/>
              <a:sym typeface="Archivo Black"/>
            </a:endParaRPr>
          </a:p>
        </p:txBody>
      </p:sp>
      <p:pic>
        <p:nvPicPr>
          <p:cNvPr id="79" name="Google Shape;79;p17" title="File:Samuel L. Jackson 2019 by Glenn Francis.jpg - Wikipedia"/>
          <p:cNvPicPr preferRelativeResize="0"/>
          <p:nvPr/>
        </p:nvPicPr>
        <p:blipFill>
          <a:blip r:embed="rId3">
            <a:alphaModFix/>
          </a:blip>
          <a:stretch>
            <a:fillRect/>
          </a:stretch>
        </p:blipFill>
        <p:spPr>
          <a:xfrm>
            <a:off x="6024950" y="0"/>
            <a:ext cx="1452950" cy="2179411"/>
          </a:xfrm>
          <a:prstGeom prst="rect">
            <a:avLst/>
          </a:prstGeom>
          <a:noFill/>
          <a:ln>
            <a:noFill/>
          </a:ln>
        </p:spPr>
      </p:pic>
      <p:pic>
        <p:nvPicPr>
          <p:cNvPr id="80" name="Google Shape;80;p17" title="File:Serena Williams US Open 2013.jpg - Wikimedia Commons"/>
          <p:cNvPicPr preferRelativeResize="0"/>
          <p:nvPr/>
        </p:nvPicPr>
        <p:blipFill>
          <a:blip r:embed="rId4">
            <a:alphaModFix/>
          </a:blip>
          <a:stretch>
            <a:fillRect/>
          </a:stretch>
        </p:blipFill>
        <p:spPr>
          <a:xfrm>
            <a:off x="4572000" y="2179425"/>
            <a:ext cx="2078575" cy="2964101"/>
          </a:xfrm>
          <a:prstGeom prst="rect">
            <a:avLst/>
          </a:prstGeom>
          <a:noFill/>
          <a:ln>
            <a:noFill/>
          </a:ln>
        </p:spPr>
      </p:pic>
      <p:pic>
        <p:nvPicPr>
          <p:cNvPr id="81" name="Google Shape;81;p17" title="File:Martin Luther King, Jr..jpg - Wikipedia"/>
          <p:cNvPicPr preferRelativeResize="0"/>
          <p:nvPr/>
        </p:nvPicPr>
        <p:blipFill>
          <a:blip r:embed="rId5">
            <a:alphaModFix/>
          </a:blip>
          <a:stretch>
            <a:fillRect/>
          </a:stretch>
        </p:blipFill>
        <p:spPr>
          <a:xfrm>
            <a:off x="7477900" y="0"/>
            <a:ext cx="1666100" cy="2179425"/>
          </a:xfrm>
          <a:prstGeom prst="rect">
            <a:avLst/>
          </a:prstGeom>
          <a:noFill/>
          <a:ln>
            <a:noFill/>
          </a:ln>
        </p:spPr>
      </p:pic>
      <p:pic>
        <p:nvPicPr>
          <p:cNvPr id="82" name="Google Shape;82;p17" title="File:Rosaparks.jpg - Wikipedia"/>
          <p:cNvPicPr preferRelativeResize="0"/>
          <p:nvPr/>
        </p:nvPicPr>
        <p:blipFill>
          <a:blip r:embed="rId6">
            <a:alphaModFix/>
          </a:blip>
          <a:stretch>
            <a:fillRect/>
          </a:stretch>
        </p:blipFill>
        <p:spPr>
          <a:xfrm>
            <a:off x="6650575" y="2179400"/>
            <a:ext cx="2493425" cy="2964100"/>
          </a:xfrm>
          <a:prstGeom prst="rect">
            <a:avLst/>
          </a:prstGeom>
          <a:noFill/>
          <a:ln>
            <a:noFill/>
          </a:ln>
        </p:spPr>
      </p:pic>
      <p:pic>
        <p:nvPicPr>
          <p:cNvPr id="83" name="Google Shape;83;p17" title="File:Harriet Tubman.jpg - Wikipedia"/>
          <p:cNvPicPr preferRelativeResize="0"/>
          <p:nvPr/>
        </p:nvPicPr>
        <p:blipFill>
          <a:blip r:embed="rId7">
            <a:alphaModFix/>
          </a:blip>
          <a:stretch>
            <a:fillRect/>
          </a:stretch>
        </p:blipFill>
        <p:spPr>
          <a:xfrm>
            <a:off x="4572000" y="25"/>
            <a:ext cx="1452951" cy="217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38761D"/>
                </a:solidFill>
                <a:latin typeface="Archivo Black"/>
                <a:ea typeface="Archivo Black"/>
                <a:cs typeface="Archivo Black"/>
                <a:sym typeface="Archivo Black"/>
              </a:rPr>
              <a:t>Answer: They all made a difference in their own industries</a:t>
            </a:r>
            <a:r>
              <a:rPr lang="en-GB">
                <a:solidFill>
                  <a:srgbClr val="990000"/>
                </a:solidFill>
                <a:latin typeface="Archivo Black"/>
                <a:ea typeface="Archivo Black"/>
                <a:cs typeface="Archivo Black"/>
                <a:sym typeface="Archivo Black"/>
              </a:rPr>
              <a:t>?</a:t>
            </a:r>
            <a:endParaRPr>
              <a:solidFill>
                <a:srgbClr val="990000"/>
              </a:solidFill>
              <a:latin typeface="Archivo Black"/>
              <a:ea typeface="Archivo Black"/>
              <a:cs typeface="Archivo Black"/>
              <a:sym typeface="Archivo Black"/>
            </a:endParaRPr>
          </a:p>
        </p:txBody>
      </p:sp>
      <p:sp>
        <p:nvSpPr>
          <p:cNvPr id="89" name="Google Shape;89;p18"/>
          <p:cNvSpPr txBox="1"/>
          <p:nvPr>
            <p:ph idx="1" type="body"/>
          </p:nvPr>
        </p:nvSpPr>
        <p:spPr>
          <a:xfrm>
            <a:off x="311700" y="1309250"/>
            <a:ext cx="39999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solidFill>
                  <a:srgbClr val="BF9000"/>
                </a:solidFill>
                <a:latin typeface="Archivo Black"/>
                <a:ea typeface="Archivo Black"/>
                <a:cs typeface="Archivo Black"/>
                <a:sym typeface="Archivo Black"/>
              </a:rPr>
              <a:t>Each of the five</a:t>
            </a:r>
            <a:r>
              <a:rPr lang="en-GB">
                <a:solidFill>
                  <a:srgbClr val="990000"/>
                </a:solidFill>
                <a:latin typeface="Archivo Black"/>
                <a:ea typeface="Archivo Black"/>
                <a:cs typeface="Archivo Black"/>
                <a:sym typeface="Archivo Black"/>
              </a:rPr>
              <a:t> black</a:t>
            </a:r>
            <a:r>
              <a:rPr lang="en-GB">
                <a:solidFill>
                  <a:srgbClr val="BF9000"/>
                </a:solidFill>
                <a:latin typeface="Archivo Black"/>
                <a:ea typeface="Archivo Black"/>
                <a:cs typeface="Archivo Black"/>
                <a:sym typeface="Archivo Black"/>
              </a:rPr>
              <a:t> figures have made significant impacts in their vocations. They helped shape </a:t>
            </a:r>
            <a:r>
              <a:rPr lang="en-GB">
                <a:solidFill>
                  <a:srgbClr val="BF9000"/>
                </a:solidFill>
                <a:latin typeface="Archivo Black"/>
                <a:ea typeface="Archivo Black"/>
                <a:cs typeface="Archivo Black"/>
                <a:sym typeface="Archivo Black"/>
              </a:rPr>
              <a:t>the</a:t>
            </a:r>
            <a:r>
              <a:rPr lang="en-GB">
                <a:solidFill>
                  <a:srgbClr val="BF9000"/>
                </a:solidFill>
                <a:latin typeface="Archivo Black"/>
                <a:ea typeface="Archivo Black"/>
                <a:cs typeface="Archivo Black"/>
                <a:sym typeface="Archivo Black"/>
              </a:rPr>
              <a:t> world and spread diversity amongst entertainment and society as we know it </a:t>
            </a:r>
            <a:r>
              <a:rPr lang="en-GB">
                <a:solidFill>
                  <a:srgbClr val="990000"/>
                </a:solidFill>
                <a:latin typeface="Archivo Black"/>
                <a:ea typeface="Archivo Black"/>
                <a:cs typeface="Archivo Black"/>
                <a:sym typeface="Archivo Black"/>
              </a:rPr>
              <a:t>!!</a:t>
            </a:r>
            <a:endParaRPr>
              <a:solidFill>
                <a:srgbClr val="990000"/>
              </a:solidFill>
              <a:latin typeface="Archivo Black"/>
              <a:ea typeface="Archivo Black"/>
              <a:cs typeface="Archivo Black"/>
              <a:sym typeface="Archivo Black"/>
            </a:endParaRPr>
          </a:p>
          <a:p>
            <a:pPr indent="0" lvl="0" marL="0" rtl="0" algn="l">
              <a:spcBef>
                <a:spcPts val="1200"/>
              </a:spcBef>
              <a:spcAft>
                <a:spcPts val="0"/>
              </a:spcAft>
              <a:buNone/>
            </a:pPr>
            <a:r>
              <a:rPr lang="en-GB">
                <a:solidFill>
                  <a:srgbClr val="BF9000"/>
                </a:solidFill>
                <a:latin typeface="Archivo Black"/>
                <a:ea typeface="Archivo Black"/>
                <a:cs typeface="Archivo Black"/>
                <a:sym typeface="Archivo Black"/>
              </a:rPr>
              <a:t>They were able to achieve this through </a:t>
            </a:r>
            <a:r>
              <a:rPr lang="en-GB">
                <a:solidFill>
                  <a:srgbClr val="BF9000"/>
                </a:solidFill>
                <a:latin typeface="Archivo Black"/>
                <a:ea typeface="Archivo Black"/>
                <a:cs typeface="Archivo Black"/>
                <a:sym typeface="Archivo Black"/>
              </a:rPr>
              <a:t>hard</a:t>
            </a:r>
            <a:r>
              <a:rPr lang="en-GB">
                <a:solidFill>
                  <a:srgbClr val="BF9000"/>
                </a:solidFill>
                <a:latin typeface="Archivo Black"/>
                <a:ea typeface="Archivo Black"/>
                <a:cs typeface="Archivo Black"/>
                <a:sym typeface="Archivo Black"/>
              </a:rPr>
              <a:t> work</a:t>
            </a:r>
            <a:r>
              <a:rPr lang="en-GB">
                <a:solidFill>
                  <a:srgbClr val="BF9000"/>
                </a:solidFill>
                <a:latin typeface="Archivo Black"/>
                <a:ea typeface="Archivo Black"/>
                <a:cs typeface="Archivo Black"/>
                <a:sym typeface="Archivo Black"/>
              </a:rPr>
              <a:t>, resilience </a:t>
            </a:r>
            <a:r>
              <a:rPr lang="en-GB">
                <a:solidFill>
                  <a:srgbClr val="BF9000"/>
                </a:solidFill>
                <a:latin typeface="Archivo Black"/>
                <a:ea typeface="Archivo Black"/>
                <a:cs typeface="Archivo Black"/>
                <a:sym typeface="Archivo Black"/>
              </a:rPr>
              <a:t>and dedication. By celebrating Black History Month as a </a:t>
            </a:r>
            <a:r>
              <a:rPr lang="en-GB">
                <a:solidFill>
                  <a:srgbClr val="990000"/>
                </a:solidFill>
                <a:latin typeface="Archivo Black"/>
                <a:ea typeface="Archivo Black"/>
                <a:cs typeface="Archivo Black"/>
                <a:sym typeface="Archivo Black"/>
              </a:rPr>
              <a:t>community</a:t>
            </a:r>
            <a:r>
              <a:rPr lang="en-GB">
                <a:solidFill>
                  <a:srgbClr val="BF9000"/>
                </a:solidFill>
                <a:latin typeface="Archivo Black"/>
                <a:ea typeface="Archivo Black"/>
                <a:cs typeface="Archivo Black"/>
                <a:sym typeface="Archivo Black"/>
              </a:rPr>
              <a:t>, we are commemorating and </a:t>
            </a:r>
            <a:r>
              <a:rPr lang="en-GB">
                <a:solidFill>
                  <a:srgbClr val="BF9000"/>
                </a:solidFill>
                <a:latin typeface="Archivo Black"/>
                <a:ea typeface="Archivo Black"/>
                <a:cs typeface="Archivo Black"/>
                <a:sym typeface="Archivo Black"/>
              </a:rPr>
              <a:t>acknowledging</a:t>
            </a:r>
            <a:r>
              <a:rPr lang="en-GB">
                <a:solidFill>
                  <a:srgbClr val="BF9000"/>
                </a:solidFill>
                <a:latin typeface="Archivo Black"/>
                <a:ea typeface="Archivo Black"/>
                <a:cs typeface="Archivo Black"/>
                <a:sym typeface="Archivo Black"/>
              </a:rPr>
              <a:t> them for all their success.</a:t>
            </a:r>
            <a:endParaRPr>
              <a:solidFill>
                <a:srgbClr val="BF9000"/>
              </a:solidFill>
              <a:latin typeface="Archivo Black"/>
              <a:ea typeface="Archivo Black"/>
              <a:cs typeface="Archivo Black"/>
              <a:sym typeface="Archivo Black"/>
            </a:endParaRPr>
          </a:p>
          <a:p>
            <a:pPr indent="0" lvl="0" marL="0" rtl="0" algn="l">
              <a:spcBef>
                <a:spcPts val="1200"/>
              </a:spcBef>
              <a:spcAft>
                <a:spcPts val="1200"/>
              </a:spcAft>
              <a:buNone/>
            </a:pPr>
            <a:r>
              <a:t/>
            </a:r>
            <a:endParaRPr>
              <a:solidFill>
                <a:srgbClr val="BF9000"/>
              </a:solidFill>
              <a:latin typeface="Archivo Black"/>
              <a:ea typeface="Archivo Black"/>
              <a:cs typeface="Archivo Black"/>
              <a:sym typeface="Archivo Black"/>
            </a:endParaRPr>
          </a:p>
        </p:txBody>
      </p:sp>
      <p:sp>
        <p:nvSpPr>
          <p:cNvPr id="90" name="Google Shape;90;p18"/>
          <p:cNvSpPr txBox="1"/>
          <p:nvPr>
            <p:ph idx="2" type="body"/>
          </p:nvPr>
        </p:nvSpPr>
        <p:spPr>
          <a:xfrm>
            <a:off x="4832400" y="1309250"/>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990000"/>
              </a:solidFill>
              <a:latin typeface="Archivo Black"/>
              <a:ea typeface="Archivo Black"/>
              <a:cs typeface="Archivo Black"/>
              <a:sym typeface="Archivo Black"/>
            </a:endParaRPr>
          </a:p>
        </p:txBody>
      </p:sp>
      <p:pic>
        <p:nvPicPr>
          <p:cNvPr id="91" name="Google Shape;91;p18"/>
          <p:cNvPicPr preferRelativeResize="0"/>
          <p:nvPr/>
        </p:nvPicPr>
        <p:blipFill>
          <a:blip r:embed="rId3">
            <a:alphaModFix/>
          </a:blip>
          <a:stretch>
            <a:fillRect/>
          </a:stretch>
        </p:blipFill>
        <p:spPr>
          <a:xfrm>
            <a:off x="4572000" y="1285875"/>
            <a:ext cx="4546350" cy="2571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990000"/>
                </a:solidFill>
                <a:latin typeface="Archivo Black"/>
                <a:ea typeface="Archivo Black"/>
                <a:cs typeface="Archivo Black"/>
                <a:sym typeface="Archivo Black"/>
              </a:rPr>
              <a:t>Why are we </a:t>
            </a:r>
            <a:r>
              <a:rPr lang="en-GB">
                <a:solidFill>
                  <a:srgbClr val="990000"/>
                </a:solidFill>
                <a:latin typeface="Archivo Black"/>
                <a:ea typeface="Archivo Black"/>
                <a:cs typeface="Archivo Black"/>
                <a:sym typeface="Archivo Black"/>
              </a:rPr>
              <a:t>telling</a:t>
            </a:r>
            <a:r>
              <a:rPr lang="en-GB">
                <a:solidFill>
                  <a:srgbClr val="990000"/>
                </a:solidFill>
                <a:latin typeface="Archivo Black"/>
                <a:ea typeface="Archivo Black"/>
                <a:cs typeface="Archivo Black"/>
                <a:sym typeface="Archivo Black"/>
              </a:rPr>
              <a:t> you this?</a:t>
            </a:r>
            <a:endParaRPr>
              <a:solidFill>
                <a:srgbClr val="990000"/>
              </a:solidFill>
              <a:latin typeface="Archivo Black"/>
              <a:ea typeface="Archivo Black"/>
              <a:cs typeface="Archivo Black"/>
              <a:sym typeface="Archivo Black"/>
            </a:endParaRPr>
          </a:p>
        </p:txBody>
      </p:sp>
      <p:sp>
        <p:nvSpPr>
          <p:cNvPr id="97" name="Google Shape;97;p19"/>
          <p:cNvSpPr txBox="1"/>
          <p:nvPr>
            <p:ph idx="1" type="body"/>
          </p:nvPr>
        </p:nvSpPr>
        <p:spPr>
          <a:xfrm>
            <a:off x="311700" y="1152475"/>
            <a:ext cx="3999900" cy="370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38761D"/>
                </a:solidFill>
                <a:latin typeface="Archivo Black"/>
                <a:ea typeface="Archivo Black"/>
                <a:cs typeface="Archivo Black"/>
                <a:sym typeface="Archivo Black"/>
              </a:rPr>
              <a:t>On the 24th of October, the student leadership team has organised an </a:t>
            </a:r>
            <a:r>
              <a:rPr lang="en-GB">
                <a:solidFill>
                  <a:srgbClr val="BF9000"/>
                </a:solidFill>
                <a:latin typeface="Archivo Black"/>
                <a:ea typeface="Archivo Black"/>
                <a:cs typeface="Archivo Black"/>
                <a:sym typeface="Archivo Black"/>
              </a:rPr>
              <a:t>after school</a:t>
            </a:r>
            <a:r>
              <a:rPr lang="en-GB">
                <a:solidFill>
                  <a:srgbClr val="990000"/>
                </a:solidFill>
                <a:latin typeface="Archivo Black"/>
                <a:ea typeface="Archivo Black"/>
                <a:cs typeface="Archivo Black"/>
                <a:sym typeface="Archivo Black"/>
              </a:rPr>
              <a:t> </a:t>
            </a:r>
            <a:r>
              <a:rPr lang="en-GB">
                <a:solidFill>
                  <a:srgbClr val="38761D"/>
                </a:solidFill>
                <a:latin typeface="Archivo Black"/>
                <a:ea typeface="Archivo Black"/>
                <a:cs typeface="Archivo Black"/>
                <a:sym typeface="Archivo Black"/>
              </a:rPr>
              <a:t>event which presents black </a:t>
            </a:r>
            <a:r>
              <a:rPr lang="en-GB">
                <a:solidFill>
                  <a:srgbClr val="38761D"/>
                </a:solidFill>
                <a:latin typeface="Archivo Black"/>
                <a:ea typeface="Archivo Black"/>
                <a:cs typeface="Archivo Black"/>
                <a:sym typeface="Archivo Black"/>
              </a:rPr>
              <a:t>excellence within modern society</a:t>
            </a:r>
            <a:r>
              <a:rPr lang="en-GB">
                <a:solidFill>
                  <a:srgbClr val="BF9000"/>
                </a:solidFill>
                <a:latin typeface="Archivo Black"/>
                <a:ea typeface="Archivo Black"/>
                <a:cs typeface="Archivo Black"/>
                <a:sym typeface="Archivo Black"/>
              </a:rPr>
              <a:t>!!!</a:t>
            </a:r>
            <a:endParaRPr>
              <a:solidFill>
                <a:srgbClr val="BF9000"/>
              </a:solidFill>
              <a:latin typeface="Archivo Black"/>
              <a:ea typeface="Archivo Black"/>
              <a:cs typeface="Archivo Black"/>
              <a:sym typeface="Archivo Black"/>
            </a:endParaRPr>
          </a:p>
          <a:p>
            <a:pPr indent="0" lvl="0" marL="0" rtl="0" algn="l">
              <a:spcBef>
                <a:spcPts val="1200"/>
              </a:spcBef>
              <a:spcAft>
                <a:spcPts val="0"/>
              </a:spcAft>
              <a:buNone/>
            </a:pPr>
            <a:r>
              <a:rPr lang="en-GB">
                <a:solidFill>
                  <a:srgbClr val="38761D"/>
                </a:solidFill>
                <a:latin typeface="Archivo Black"/>
                <a:ea typeface="Archivo Black"/>
                <a:cs typeface="Archivo Black"/>
                <a:sym typeface="Archivo Black"/>
              </a:rPr>
              <a:t>This includes showcasing:</a:t>
            </a:r>
            <a:endParaRPr>
              <a:solidFill>
                <a:srgbClr val="38761D"/>
              </a:solidFill>
              <a:latin typeface="Archivo Black"/>
              <a:ea typeface="Archivo Black"/>
              <a:cs typeface="Archivo Black"/>
              <a:sym typeface="Archivo Black"/>
            </a:endParaRPr>
          </a:p>
          <a:p>
            <a:pPr indent="0" lvl="0" marL="0" rtl="0" algn="l">
              <a:spcBef>
                <a:spcPts val="1200"/>
              </a:spcBef>
              <a:spcAft>
                <a:spcPts val="0"/>
              </a:spcAft>
              <a:buNone/>
            </a:pPr>
            <a:r>
              <a:rPr lang="en-GB">
                <a:solidFill>
                  <a:srgbClr val="BF9000"/>
                </a:solidFill>
                <a:latin typeface="Archivo Black"/>
                <a:ea typeface="Archivo Black"/>
                <a:cs typeface="Archivo Black"/>
                <a:sym typeface="Archivo Black"/>
              </a:rPr>
              <a:t>Recitals </a:t>
            </a:r>
            <a:endParaRPr>
              <a:solidFill>
                <a:srgbClr val="BF9000"/>
              </a:solidFill>
              <a:latin typeface="Archivo Black"/>
              <a:ea typeface="Archivo Black"/>
              <a:cs typeface="Archivo Black"/>
              <a:sym typeface="Archivo Black"/>
            </a:endParaRPr>
          </a:p>
          <a:p>
            <a:pPr indent="0" lvl="0" marL="0" rtl="0" algn="l">
              <a:spcBef>
                <a:spcPts val="0"/>
              </a:spcBef>
              <a:spcAft>
                <a:spcPts val="0"/>
              </a:spcAft>
              <a:buNone/>
            </a:pPr>
            <a:r>
              <a:rPr lang="en-GB">
                <a:solidFill>
                  <a:srgbClr val="BF9000"/>
                </a:solidFill>
                <a:latin typeface="Archivo Black"/>
                <a:ea typeface="Archivo Black"/>
                <a:cs typeface="Archivo Black"/>
                <a:sym typeface="Archivo Black"/>
              </a:rPr>
              <a:t>Poems </a:t>
            </a:r>
            <a:endParaRPr>
              <a:solidFill>
                <a:srgbClr val="BF9000"/>
              </a:solidFill>
              <a:latin typeface="Archivo Black"/>
              <a:ea typeface="Archivo Black"/>
              <a:cs typeface="Archivo Black"/>
              <a:sym typeface="Archivo Black"/>
            </a:endParaRPr>
          </a:p>
          <a:p>
            <a:pPr indent="0" lvl="0" marL="0" rtl="0" algn="l">
              <a:spcBef>
                <a:spcPts val="0"/>
              </a:spcBef>
              <a:spcAft>
                <a:spcPts val="0"/>
              </a:spcAft>
              <a:buNone/>
            </a:pPr>
            <a:r>
              <a:rPr lang="en-GB">
                <a:solidFill>
                  <a:srgbClr val="BF9000"/>
                </a:solidFill>
                <a:latin typeface="Archivo Black"/>
                <a:ea typeface="Archivo Black"/>
                <a:cs typeface="Archivo Black"/>
                <a:sym typeface="Archivo Black"/>
              </a:rPr>
              <a:t>Drama performances </a:t>
            </a:r>
            <a:endParaRPr>
              <a:solidFill>
                <a:srgbClr val="BF9000"/>
              </a:solidFill>
              <a:latin typeface="Archivo Black"/>
              <a:ea typeface="Archivo Black"/>
              <a:cs typeface="Archivo Black"/>
              <a:sym typeface="Archivo Black"/>
            </a:endParaRPr>
          </a:p>
          <a:p>
            <a:pPr indent="0" lvl="0" marL="0" rtl="0" algn="l">
              <a:spcBef>
                <a:spcPts val="0"/>
              </a:spcBef>
              <a:spcAft>
                <a:spcPts val="0"/>
              </a:spcAft>
              <a:buNone/>
            </a:pPr>
            <a:r>
              <a:rPr lang="en-GB">
                <a:solidFill>
                  <a:srgbClr val="BF9000"/>
                </a:solidFill>
                <a:latin typeface="Archivo Black"/>
                <a:ea typeface="Archivo Black"/>
                <a:cs typeface="Archivo Black"/>
                <a:sym typeface="Archivo Black"/>
              </a:rPr>
              <a:t>Singing </a:t>
            </a:r>
            <a:endParaRPr>
              <a:solidFill>
                <a:srgbClr val="BF9000"/>
              </a:solidFill>
              <a:latin typeface="Archivo Black"/>
              <a:ea typeface="Archivo Black"/>
              <a:cs typeface="Archivo Black"/>
              <a:sym typeface="Archivo Black"/>
            </a:endParaRPr>
          </a:p>
          <a:p>
            <a:pPr indent="0" lvl="0" marL="0" rtl="0" algn="l">
              <a:spcBef>
                <a:spcPts val="0"/>
              </a:spcBef>
              <a:spcAft>
                <a:spcPts val="0"/>
              </a:spcAft>
              <a:buNone/>
            </a:pPr>
            <a:r>
              <a:rPr lang="en-GB">
                <a:solidFill>
                  <a:srgbClr val="BF9000"/>
                </a:solidFill>
                <a:latin typeface="Archivo Black"/>
                <a:ea typeface="Archivo Black"/>
                <a:cs typeface="Archivo Black"/>
                <a:sym typeface="Archivo Black"/>
              </a:rPr>
              <a:t>Art (sculptures, paintings etc…)</a:t>
            </a:r>
            <a:endParaRPr>
              <a:solidFill>
                <a:srgbClr val="BF9000"/>
              </a:solidFill>
              <a:latin typeface="Archivo Black"/>
              <a:ea typeface="Archivo Black"/>
              <a:cs typeface="Archivo Black"/>
              <a:sym typeface="Archivo Black"/>
            </a:endParaRPr>
          </a:p>
          <a:p>
            <a:pPr indent="0" lvl="0" marL="0" rtl="0" algn="l">
              <a:spcBef>
                <a:spcPts val="0"/>
              </a:spcBef>
              <a:spcAft>
                <a:spcPts val="0"/>
              </a:spcAft>
              <a:buNone/>
            </a:pPr>
            <a:r>
              <a:rPr lang="en-GB">
                <a:solidFill>
                  <a:srgbClr val="BF9000"/>
                </a:solidFill>
                <a:latin typeface="Archivo Black"/>
                <a:ea typeface="Archivo Black"/>
                <a:cs typeface="Archivo Black"/>
                <a:sym typeface="Archivo Black"/>
              </a:rPr>
              <a:t>Dance </a:t>
            </a:r>
            <a:endParaRPr>
              <a:solidFill>
                <a:srgbClr val="BF9000"/>
              </a:solidFill>
              <a:latin typeface="Archivo Black"/>
              <a:ea typeface="Archivo Black"/>
              <a:cs typeface="Archivo Black"/>
              <a:sym typeface="Archivo Black"/>
            </a:endParaRPr>
          </a:p>
          <a:p>
            <a:pPr indent="0" lvl="0" marL="0" rtl="0" algn="l">
              <a:spcBef>
                <a:spcPts val="0"/>
              </a:spcBef>
              <a:spcAft>
                <a:spcPts val="0"/>
              </a:spcAft>
              <a:buNone/>
            </a:pPr>
            <a:r>
              <a:rPr lang="en-GB">
                <a:solidFill>
                  <a:srgbClr val="BF9000"/>
                </a:solidFill>
                <a:latin typeface="Archivo Black"/>
                <a:ea typeface="Archivo Black"/>
                <a:cs typeface="Archivo Black"/>
                <a:sym typeface="Archivo Black"/>
              </a:rPr>
              <a:t>Instrument performances </a:t>
            </a:r>
            <a:endParaRPr>
              <a:solidFill>
                <a:srgbClr val="BF9000"/>
              </a:solidFill>
              <a:latin typeface="Archivo Black"/>
              <a:ea typeface="Archivo Black"/>
              <a:cs typeface="Archivo Black"/>
              <a:sym typeface="Archivo Black"/>
            </a:endParaRPr>
          </a:p>
        </p:txBody>
      </p:sp>
      <p:sp>
        <p:nvSpPr>
          <p:cNvPr id="98" name="Google Shape;98;p1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GB">
                <a:solidFill>
                  <a:srgbClr val="BF9000"/>
                </a:solidFill>
                <a:latin typeface="Archivo Black"/>
                <a:ea typeface="Archivo Black"/>
                <a:cs typeface="Archivo Black"/>
                <a:sym typeface="Archivo Black"/>
              </a:rPr>
              <a:t>This is not solely targeted to the black community, all cultures are welcome, this month is an opportunity for all pupils to show appreciation for black figures who inspires us. This can vary from: </a:t>
            </a:r>
            <a:endParaRPr>
              <a:solidFill>
                <a:srgbClr val="BF9000"/>
              </a:solidFill>
              <a:latin typeface="Archivo Black"/>
              <a:ea typeface="Archivo Black"/>
              <a:cs typeface="Archivo Black"/>
              <a:sym typeface="Archivo Black"/>
            </a:endParaRPr>
          </a:p>
          <a:p>
            <a:pPr indent="0" lvl="0" marL="0" rtl="0" algn="l">
              <a:spcBef>
                <a:spcPts val="1200"/>
              </a:spcBef>
              <a:spcAft>
                <a:spcPts val="0"/>
              </a:spcAft>
              <a:buNone/>
            </a:pPr>
            <a:r>
              <a:rPr lang="en-GB">
                <a:solidFill>
                  <a:srgbClr val="BF9000"/>
                </a:solidFill>
                <a:latin typeface="Archivo Black"/>
                <a:ea typeface="Archivo Black"/>
                <a:cs typeface="Archivo Black"/>
                <a:sym typeface="Archivo Black"/>
              </a:rPr>
              <a:t>Friends/ families </a:t>
            </a:r>
            <a:endParaRPr>
              <a:solidFill>
                <a:srgbClr val="BF9000"/>
              </a:solidFill>
              <a:latin typeface="Archivo Black"/>
              <a:ea typeface="Archivo Black"/>
              <a:cs typeface="Archivo Black"/>
              <a:sym typeface="Archivo Black"/>
            </a:endParaRPr>
          </a:p>
          <a:p>
            <a:pPr indent="0" lvl="0" marL="0" rtl="0" algn="l">
              <a:spcBef>
                <a:spcPts val="0"/>
              </a:spcBef>
              <a:spcAft>
                <a:spcPts val="0"/>
              </a:spcAft>
              <a:buNone/>
            </a:pPr>
            <a:r>
              <a:rPr lang="en-GB">
                <a:solidFill>
                  <a:srgbClr val="BF9000"/>
                </a:solidFill>
                <a:latin typeface="Archivo Black"/>
                <a:ea typeface="Archivo Black"/>
                <a:cs typeface="Archivo Black"/>
                <a:sym typeface="Archivo Black"/>
              </a:rPr>
              <a:t>Teachers </a:t>
            </a:r>
            <a:endParaRPr>
              <a:solidFill>
                <a:srgbClr val="BF9000"/>
              </a:solidFill>
              <a:latin typeface="Archivo Black"/>
              <a:ea typeface="Archivo Black"/>
              <a:cs typeface="Archivo Black"/>
              <a:sym typeface="Archivo Black"/>
            </a:endParaRPr>
          </a:p>
          <a:p>
            <a:pPr indent="0" lvl="0" marL="0" rtl="0" algn="l">
              <a:spcBef>
                <a:spcPts val="0"/>
              </a:spcBef>
              <a:spcAft>
                <a:spcPts val="0"/>
              </a:spcAft>
              <a:buNone/>
            </a:pPr>
            <a:r>
              <a:rPr lang="en-GB">
                <a:solidFill>
                  <a:srgbClr val="BF9000"/>
                </a:solidFill>
                <a:latin typeface="Archivo Black"/>
                <a:ea typeface="Archivo Black"/>
                <a:cs typeface="Archivo Black"/>
                <a:sym typeface="Archivo Black"/>
              </a:rPr>
              <a:t>Idols (M</a:t>
            </a:r>
            <a:r>
              <a:rPr lang="en-GB">
                <a:solidFill>
                  <a:srgbClr val="BF9000"/>
                </a:solidFill>
                <a:latin typeface="Archivo Black"/>
                <a:ea typeface="Archivo Black"/>
                <a:cs typeface="Archivo Black"/>
                <a:sym typeface="Archivo Black"/>
              </a:rPr>
              <a:t>usicians</a:t>
            </a:r>
            <a:r>
              <a:rPr lang="en-GB">
                <a:solidFill>
                  <a:srgbClr val="BF9000"/>
                </a:solidFill>
                <a:latin typeface="Archivo Black"/>
                <a:ea typeface="Archivo Black"/>
                <a:cs typeface="Archivo Black"/>
                <a:sym typeface="Archivo Black"/>
              </a:rPr>
              <a:t>, Athletes, Artists etc)</a:t>
            </a:r>
            <a:endParaRPr>
              <a:solidFill>
                <a:srgbClr val="BF9000"/>
              </a:solidFill>
              <a:latin typeface="Archivo Black"/>
              <a:ea typeface="Archivo Black"/>
              <a:cs typeface="Archivo Black"/>
              <a:sym typeface="Archivo Black"/>
            </a:endParaRPr>
          </a:p>
          <a:p>
            <a:pPr indent="0" lvl="0" marL="0" rtl="0" algn="l">
              <a:spcBef>
                <a:spcPts val="0"/>
              </a:spcBef>
              <a:spcAft>
                <a:spcPts val="0"/>
              </a:spcAft>
              <a:buNone/>
            </a:pPr>
            <a:r>
              <a:rPr lang="en-GB">
                <a:solidFill>
                  <a:srgbClr val="BF9000"/>
                </a:solidFill>
                <a:latin typeface="Archivo Black"/>
                <a:ea typeface="Archivo Black"/>
                <a:cs typeface="Archivo Black"/>
                <a:sym typeface="Archivo Black"/>
              </a:rPr>
              <a:t> </a:t>
            </a:r>
            <a:endParaRPr>
              <a:solidFill>
                <a:srgbClr val="BF9000"/>
              </a:solidFill>
              <a:latin typeface="Archivo Black"/>
              <a:ea typeface="Archivo Black"/>
              <a:cs typeface="Archivo Black"/>
              <a:sym typeface="Archivo Black"/>
            </a:endParaRPr>
          </a:p>
          <a:p>
            <a:pPr indent="0" lvl="0" marL="0" rtl="0" algn="l">
              <a:spcBef>
                <a:spcPts val="0"/>
              </a:spcBef>
              <a:spcAft>
                <a:spcPts val="0"/>
              </a:spcAft>
              <a:buNone/>
            </a:pPr>
            <a:r>
              <a:t/>
            </a:r>
            <a:endParaRPr>
              <a:solidFill>
                <a:srgbClr val="BF9000"/>
              </a:solidFill>
              <a:latin typeface="Archivo Black"/>
              <a:ea typeface="Archivo Black"/>
              <a:cs typeface="Archivo Black"/>
              <a:sym typeface="Archivo Black"/>
            </a:endParaRPr>
          </a:p>
          <a:p>
            <a:pPr indent="0" lvl="0" marL="0" rtl="0" algn="l">
              <a:spcBef>
                <a:spcPts val="0"/>
              </a:spcBef>
              <a:spcAft>
                <a:spcPts val="0"/>
              </a:spcAft>
              <a:buNone/>
            </a:pPr>
            <a:r>
              <a:rPr lang="en-GB">
                <a:solidFill>
                  <a:srgbClr val="BF9000"/>
                </a:solidFill>
                <a:latin typeface="Archivo Black"/>
                <a:ea typeface="Archivo Black"/>
                <a:cs typeface="Archivo Black"/>
                <a:sym typeface="Archivo Black"/>
              </a:rPr>
              <a:t>Emails: </a:t>
            </a:r>
            <a:endParaRPr>
              <a:solidFill>
                <a:srgbClr val="BF9000"/>
              </a:solidFill>
              <a:latin typeface="Archivo Black"/>
              <a:ea typeface="Archivo Black"/>
              <a:cs typeface="Archivo Black"/>
              <a:sym typeface="Archivo Black"/>
            </a:endParaRPr>
          </a:p>
          <a:p>
            <a:pPr indent="-310832" lvl="0" marL="457200" rtl="0" algn="l">
              <a:spcBef>
                <a:spcPts val="0"/>
              </a:spcBef>
              <a:spcAft>
                <a:spcPts val="0"/>
              </a:spcAft>
              <a:buClr>
                <a:srgbClr val="BF9000"/>
              </a:buClr>
              <a:buSzPct val="100000"/>
              <a:buFont typeface="Archivo Black"/>
              <a:buChar char="-"/>
            </a:pPr>
            <a:r>
              <a:rPr lang="en-GB">
                <a:solidFill>
                  <a:srgbClr val="BF9000"/>
                </a:solidFill>
                <a:latin typeface="Archivo Black"/>
                <a:ea typeface="Archivo Black"/>
                <a:cs typeface="Archivo Black"/>
                <a:sym typeface="Archivo Black"/>
              </a:rPr>
              <a:t>Nayari.SilvaNeto18@tpc.academy</a:t>
            </a:r>
            <a:endParaRPr>
              <a:solidFill>
                <a:srgbClr val="BF9000"/>
              </a:solidFill>
              <a:latin typeface="Archivo Black"/>
              <a:ea typeface="Archivo Black"/>
              <a:cs typeface="Archivo Black"/>
              <a:sym typeface="Archivo Black"/>
            </a:endParaRPr>
          </a:p>
          <a:p>
            <a:pPr indent="-310832" lvl="0" marL="457200" rtl="0" algn="l">
              <a:spcBef>
                <a:spcPts val="0"/>
              </a:spcBef>
              <a:spcAft>
                <a:spcPts val="0"/>
              </a:spcAft>
              <a:buClr>
                <a:srgbClr val="BF9000"/>
              </a:buClr>
              <a:buSzPct val="100000"/>
              <a:buFont typeface="Archivo Black"/>
              <a:buChar char="-"/>
            </a:pPr>
            <a:r>
              <a:rPr lang="en-GB">
                <a:solidFill>
                  <a:srgbClr val="BF9000"/>
                </a:solidFill>
                <a:latin typeface="Archivo Black"/>
                <a:ea typeface="Archivo Black"/>
                <a:cs typeface="Archivo Black"/>
                <a:sym typeface="Archivo Black"/>
              </a:rPr>
              <a:t>Dorina.Veste18@tpc.academy</a:t>
            </a:r>
            <a:endParaRPr>
              <a:solidFill>
                <a:srgbClr val="BF9000"/>
              </a:solidFill>
              <a:latin typeface="Archivo Black"/>
              <a:ea typeface="Archivo Black"/>
              <a:cs typeface="Archivo Black"/>
              <a:sym typeface="Archivo Black"/>
            </a:endParaRPr>
          </a:p>
          <a:p>
            <a:pPr indent="0" lvl="0" marL="0" rtl="0" algn="l">
              <a:spcBef>
                <a:spcPts val="0"/>
              </a:spcBef>
              <a:spcAft>
                <a:spcPts val="0"/>
              </a:spcAft>
              <a:buNone/>
            </a:pPr>
            <a:r>
              <a:t/>
            </a:r>
            <a:endParaRPr>
              <a:solidFill>
                <a:srgbClr val="BF9000"/>
              </a:solidFill>
              <a:latin typeface="Archivo Black"/>
              <a:ea typeface="Archivo Black"/>
              <a:cs typeface="Archivo Black"/>
              <a:sym typeface="Archivo Black"/>
            </a:endParaRPr>
          </a:p>
          <a:p>
            <a:pPr indent="0" lvl="0" marL="0" rtl="0" algn="l">
              <a:spcBef>
                <a:spcPts val="0"/>
              </a:spcBef>
              <a:spcAft>
                <a:spcPts val="0"/>
              </a:spcAft>
              <a:buNone/>
            </a:pPr>
            <a:r>
              <a:t/>
            </a:r>
            <a:endParaRPr>
              <a:solidFill>
                <a:srgbClr val="BF9000"/>
              </a:solidFill>
              <a:latin typeface="Archivo Black"/>
              <a:ea typeface="Archivo Black"/>
              <a:cs typeface="Archivo Black"/>
              <a:sym typeface="Archivo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